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7" r:id="rId3"/>
    <p:sldId id="265" r:id="rId4"/>
    <p:sldId id="286" r:id="rId5"/>
    <p:sldId id="295" r:id="rId6"/>
    <p:sldId id="288" r:id="rId7"/>
    <p:sldId id="296" r:id="rId8"/>
    <p:sldId id="291" r:id="rId9"/>
    <p:sldId id="297" r:id="rId10"/>
    <p:sldId id="298" r:id="rId11"/>
    <p:sldId id="299" r:id="rId12"/>
    <p:sldId id="300" r:id="rId13"/>
    <p:sldId id="302" r:id="rId14"/>
    <p:sldId id="301" r:id="rId15"/>
    <p:sldId id="26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95C"/>
    <a:srgbClr val="EDEDED"/>
    <a:srgbClr val="FFFF99"/>
    <a:srgbClr val="DFFF99"/>
    <a:srgbClr val="EF7398"/>
    <a:srgbClr val="FDE9EF"/>
    <a:srgbClr val="CBE2FF"/>
    <a:srgbClr val="F6F9FF"/>
    <a:srgbClr val="415795"/>
    <a:srgbClr val="7790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8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99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17FC0-B062-4A79-9E0F-A61A39656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8497F-D051-487B-9817-12C68C29D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5031C-774C-4724-88BB-99709ED7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65223-6EC7-4B44-BA2C-23583F04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39524-7481-4E97-96CA-1B468AC56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45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75263-5B0A-4A7D-A139-F691599B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62AE7-7A91-4D1B-BB84-11A72CAD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8BD0C-1127-46BC-A81A-5D358F16A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392FB-E089-42E1-9172-0A8E3815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719C14-8CBA-490B-A3FE-7CCAD7EB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47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C2AE8-C907-4452-AC2B-D438B0A2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5FE845-47B0-4624-8581-EF81DF9B8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885F6-E947-43C4-B0F6-8ACD2119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978DB-ADD9-4348-AA6D-7D2043AC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33A91-A012-46EE-847A-D0AB7E55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308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A75B6-BD52-4E62-9A5F-F6CC6E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DC102-F8BA-40F2-B6C1-004C5D22A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997544-CC67-402F-A726-A6963D489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EA74E9-B59C-467C-8D0A-0F5900F0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13541-BD82-4C41-B52C-32CF64C2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F14D0B-5CFD-4118-95CF-2DC60E1B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10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CC431-28BF-422C-A574-6A2EB165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855273-C432-4CFC-A9DE-7DB901CA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DD251C-2057-4D75-AF81-4AF765380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1BB896-7E80-409A-A400-84ED11FEC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E242FA-974B-400E-9878-202EB7E01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16A956-4F44-44C2-9A58-7F18952D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D333B5-10CB-4216-A05C-BAABB56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C2DC03-7377-484C-A4D6-5050C208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29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E15E4-60A8-40FC-891F-18EF89F1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D75418-6721-4055-93B9-2B7C681CE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7CDF39-3724-441D-A7F5-58EF648C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EF9F90-B7BB-4CBF-9303-977F35D6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33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079818-9171-411D-ABDC-4551F9F2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7E9E05-1DBA-4B38-B200-48470469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02E3F6-B3ED-487E-8E61-02A7F716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63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0B377-6D1D-452E-968B-2FE82C10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92A39-1193-43A4-BA8F-5BF4E1EAC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03162D-EB3C-4274-8C24-97C1793AF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C5493F-13DD-44AB-B904-6F5D5EDC7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463539-03B2-4297-8446-E68EA9B3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5B45F-299A-46D3-B52A-EA82895F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3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585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2DB6E-52DF-43F4-90B5-70659C48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DD68FA-4255-4660-9642-3A077219C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DAEA23-1284-4E41-93FE-C4E4B73AD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13DC69-4B31-471F-AAC2-3F844882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36D06C-A590-440B-894F-631BF513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651F8-446D-48C6-8564-2923CE8B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18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D36AE-0DD9-4221-A422-65C5A858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500439-8BEE-4CD6-968D-5145BF932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5A840-C2C1-441E-89C6-811E174B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EE154-4562-4216-9F68-4F457C4A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146CC-1337-4FCB-8424-9BE65D36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63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1FFBC3-4A34-4EA5-A00B-54E43075B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640BB0-22B0-487E-951B-146CBDD3B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C5020-C573-4CCF-9D13-5A62C184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395E1-A2F7-48AA-8DB0-BA3222015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81562-D337-4A06-8E86-3219151A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03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28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68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7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22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8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81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0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D9EFDA-76EC-4A1C-8CF8-2E6D67966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D26798-377E-41B6-8F9C-9FAB74E76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3887C8-10F6-45D7-93A2-E1948EABB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C6137-D46D-476B-BA52-D15629B17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B312D-712D-41C2-8417-E2B830BEE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3.jpeg"/><Relationship Id="rId3" Type="http://schemas.openxmlformats.org/officeDocument/2006/relationships/image" Target="../media/image13.png"/><Relationship Id="rId21" Type="http://schemas.openxmlformats.org/officeDocument/2006/relationships/image" Target="../media/image28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2.png"/><Relationship Id="rId2" Type="http://schemas.openxmlformats.org/officeDocument/2006/relationships/image" Target="../media/image12.png"/><Relationship Id="rId16" Type="http://schemas.openxmlformats.org/officeDocument/2006/relationships/image" Target="../media/image24.jpe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microsoft.com/office/2007/relationships/hdphoto" Target="../media/hdphoto2.wdp"/><Relationship Id="rId24" Type="http://schemas.openxmlformats.org/officeDocument/2006/relationships/image" Target="../media/image31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9.png"/><Relationship Id="rId19" Type="http://schemas.microsoft.com/office/2007/relationships/hdphoto" Target="../media/hdphoto3.wdp"/><Relationship Id="rId31" Type="http://schemas.openxmlformats.org/officeDocument/2006/relationships/image" Target="../media/image38.png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openxmlformats.org/officeDocument/2006/relationships/image" Target="../media/image22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08236" y="2026611"/>
            <a:ext cx="5448554" cy="38718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16200000" rotWithShape="0">
              <a:srgbClr val="38508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V="1">
            <a:off x="3571219" y="5909803"/>
            <a:ext cx="1917700" cy="101600"/>
          </a:xfrm>
          <a:prstGeom prst="rtTriangle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flipH="1" flipV="1">
            <a:off x="6787071" y="5898460"/>
            <a:ext cx="1917700" cy="101600"/>
          </a:xfrm>
          <a:prstGeom prst="rtTriangle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788701" y="2965700"/>
            <a:ext cx="617477" cy="3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고경섭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145914" y="2428050"/>
            <a:ext cx="1495578" cy="149557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383108" y="2051778"/>
            <a:ext cx="1756665" cy="175666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807144" y="2845771"/>
            <a:ext cx="617477" cy="619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김지은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조장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408235" y="719142"/>
            <a:ext cx="5443157" cy="10062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600" b="1" i="1" kern="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199245" y="579415"/>
            <a:ext cx="1842171" cy="253916"/>
          </a:xfrm>
          <a:prstGeom prst="rect">
            <a:avLst/>
          </a:prstGeom>
          <a:solidFill>
            <a:srgbClr val="28395C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SCIT master 42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</a:t>
            </a: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A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 </a:t>
            </a: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</a:t>
            </a:r>
            <a:endParaRPr lang="en-US" altLang="ko-KR" sz="4000" b="1" i="1" kern="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ABB577-4980-4AD6-928C-7EFD1CF27588}"/>
              </a:ext>
            </a:extLst>
          </p:cNvPr>
          <p:cNvSpPr/>
          <p:nvPr/>
        </p:nvSpPr>
        <p:spPr>
          <a:xfrm>
            <a:off x="7788700" y="4590235"/>
            <a:ext cx="617477" cy="3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황정우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9AC7DB-6745-47BA-B179-00129A9A31DF}"/>
              </a:ext>
            </a:extLst>
          </p:cNvPr>
          <p:cNvSpPr/>
          <p:nvPr/>
        </p:nvSpPr>
        <p:spPr>
          <a:xfrm>
            <a:off x="3807145" y="4590235"/>
            <a:ext cx="617477" cy="3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홍윤혜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52B0950-181F-40A7-A689-0FFC7BB9FBE3}"/>
              </a:ext>
            </a:extLst>
          </p:cNvPr>
          <p:cNvSpPr/>
          <p:nvPr/>
        </p:nvSpPr>
        <p:spPr>
          <a:xfrm>
            <a:off x="4701419" y="4084455"/>
            <a:ext cx="1296000" cy="1296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93E6B4D-AF8C-4991-B8D9-0E77D78AAE9F}"/>
              </a:ext>
            </a:extLst>
          </p:cNvPr>
          <p:cNvSpPr/>
          <p:nvPr/>
        </p:nvSpPr>
        <p:spPr>
          <a:xfrm>
            <a:off x="6223568" y="4000816"/>
            <a:ext cx="1408780" cy="14087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67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1368419" y="2729255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EDEDED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고사원의 직장인 </a:t>
            </a:r>
            <a:r>
              <a:rPr lang="en-US" altLang="ko-KR" sz="2800" b="1" dirty="0">
                <a:solidFill>
                  <a:srgbClr val="EDEDED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</a:t>
            </a:r>
            <a:endParaRPr lang="ko-KR" altLang="en-US" sz="2800" b="1" dirty="0">
              <a:solidFill>
                <a:srgbClr val="EDEDED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1491887" y="3277786"/>
            <a:ext cx="348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신규 입사자인 고사원의</a:t>
            </a:r>
            <a:endParaRPr lang="en-US" altLang="ko-KR" sz="1600" b="1" dirty="0">
              <a:solidFill>
                <a:srgbClr val="EDEDE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 페이지 기본</a:t>
            </a:r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사용기</a:t>
            </a:r>
            <a:endParaRPr lang="ko-KR" altLang="en-US" sz="1600" dirty="0">
              <a:solidFill>
                <a:srgbClr val="EDEDED"/>
              </a:solidFill>
            </a:endParaRPr>
          </a:p>
        </p:txBody>
      </p: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3" y="2931929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7177918" y="690109"/>
            <a:ext cx="4472405" cy="1817573"/>
            <a:chOff x="992305" y="476250"/>
            <a:chExt cx="4472405" cy="1817573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A95C66-54BE-488D-A55F-BE15203DF8FE}"/>
                </a:ext>
              </a:extLst>
            </p:cNvPr>
            <p:cNvSpPr txBox="1"/>
            <p:nvPr/>
          </p:nvSpPr>
          <p:spPr>
            <a:xfrm>
              <a:off x="1202101" y="640624"/>
              <a:ext cx="4041491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발표자</a:t>
              </a:r>
              <a:b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</a:b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</a:t>
              </a:r>
              <a:r>
                <a:rPr lang="ko-KR" altLang="en-US" sz="5400" b="1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고경섭</a:t>
              </a:r>
              <a:endParaRPr lang="en-US" altLang="ko-KR" sz="5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                               </a:t>
              </a:r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입니다</a:t>
              </a: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  <a:endPara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B43F68F-6A5A-4D38-AE3E-1D1A89C8CE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741" y="2990865"/>
            <a:ext cx="2150225" cy="2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10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7741650" y="2804011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홍사원의 직장인 </a:t>
            </a:r>
            <a:r>
              <a:rPr lang="en-US" altLang="ko-KR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</a:t>
            </a:r>
            <a:endParaRPr lang="ko-KR" altLang="en-US" sz="2800" b="1" dirty="0">
              <a:solidFill>
                <a:srgbClr val="28395C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7865113" y="3352542"/>
            <a:ext cx="3488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시니어 사원인 홍사원의</a:t>
            </a:r>
            <a:endParaRPr lang="en-US" altLang="ko-KR" sz="16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 페이지 심화</a:t>
            </a:r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사용기</a:t>
            </a:r>
            <a:endParaRPr lang="ko-KR" altLang="en-US" sz="1600" dirty="0">
              <a:solidFill>
                <a:srgbClr val="28395C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942288" y="690109"/>
            <a:ext cx="4472405" cy="1817573"/>
            <a:chOff x="992305" y="476250"/>
            <a:chExt cx="4472405" cy="1817573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A95C66-54BE-488D-A55F-BE15203DF8FE}"/>
                </a:ext>
              </a:extLst>
            </p:cNvPr>
            <p:cNvSpPr txBox="1"/>
            <p:nvPr/>
          </p:nvSpPr>
          <p:spPr>
            <a:xfrm>
              <a:off x="1202101" y="640624"/>
              <a:ext cx="4041491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발표자</a:t>
              </a:r>
              <a:b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</a:b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</a:t>
              </a:r>
              <a:r>
                <a:rPr lang="ko-KR" altLang="en-US" sz="5400" b="1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홍윤혜</a:t>
              </a:r>
              <a:endParaRPr lang="en-US" altLang="ko-KR" sz="28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                               </a:t>
              </a:r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입니다</a:t>
              </a: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  <a:endPara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20" y="2938204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0244CE-99ED-4C19-98E8-9BF64B3E1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97" y="3059011"/>
            <a:ext cx="2689693" cy="30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5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1368419" y="2729255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EDEDED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황리더의 직장인 </a:t>
            </a:r>
            <a:r>
              <a:rPr lang="en-US" altLang="ko-KR" sz="2800" b="1" dirty="0">
                <a:solidFill>
                  <a:srgbClr val="EDEDED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</a:t>
            </a:r>
            <a:endParaRPr lang="ko-KR" altLang="en-US" sz="2800" b="1" dirty="0">
              <a:solidFill>
                <a:srgbClr val="EDEDED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1616119" y="3277786"/>
            <a:ext cx="323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IT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개발부 리더인 황리더의</a:t>
            </a:r>
            <a:endParaRPr lang="en-US" altLang="ko-KR" sz="1600" b="1" dirty="0">
              <a:solidFill>
                <a:srgbClr val="EDEDE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기능</a:t>
            </a:r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사용기</a:t>
            </a:r>
            <a:endParaRPr lang="ko-KR" altLang="en-US" sz="1600" dirty="0">
              <a:solidFill>
                <a:srgbClr val="EDEDED"/>
              </a:solidFill>
            </a:endParaRPr>
          </a:p>
        </p:txBody>
      </p: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3" y="2931929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7177918" y="690109"/>
            <a:ext cx="4472405" cy="1817573"/>
            <a:chOff x="992305" y="476250"/>
            <a:chExt cx="4472405" cy="1817573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A95C66-54BE-488D-A55F-BE15203DF8FE}"/>
                </a:ext>
              </a:extLst>
            </p:cNvPr>
            <p:cNvSpPr txBox="1"/>
            <p:nvPr/>
          </p:nvSpPr>
          <p:spPr>
            <a:xfrm>
              <a:off x="1202101" y="640624"/>
              <a:ext cx="4041491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발표자</a:t>
              </a:r>
              <a:b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</a:b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</a:t>
              </a:r>
              <a:r>
                <a:rPr lang="ko-KR" altLang="en-US" sz="54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황정우</a:t>
              </a:r>
              <a:endParaRPr lang="en-US" altLang="ko-KR" sz="5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                               </a:t>
              </a:r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입니다</a:t>
              </a: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  <a:endPara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5CF47B6-8604-47B4-A812-61EFC7304E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95" y="3038980"/>
            <a:ext cx="2337886" cy="296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91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7408275" y="2804011"/>
            <a:ext cx="439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김관리의 직장인 </a:t>
            </a:r>
            <a:r>
              <a:rPr lang="en-US" altLang="ko-KR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 2</a:t>
            </a:r>
            <a:r>
              <a:rPr lang="ko-KR" altLang="en-US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7956533" y="3352542"/>
            <a:ext cx="3296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관리자이면서 일반 사원인 김관리의</a:t>
            </a:r>
            <a:endParaRPr lang="en-US" altLang="ko-KR" sz="16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전자 결재 사용기</a:t>
            </a:r>
            <a:endParaRPr lang="ko-KR" altLang="en-US" sz="16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647338" y="690109"/>
            <a:ext cx="4767355" cy="5483411"/>
            <a:chOff x="697355" y="476250"/>
            <a:chExt cx="4767355" cy="5483411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5697AA3-4E5D-498B-9B45-BAFBC8F9986E}"/>
                </a:ext>
              </a:extLst>
            </p:cNvPr>
            <p:cNvGrpSpPr/>
            <p:nvPr/>
          </p:nvGrpSpPr>
          <p:grpSpPr>
            <a:xfrm>
              <a:off x="697355" y="640624"/>
              <a:ext cx="4546237" cy="5319037"/>
              <a:chOff x="697355" y="640624"/>
              <a:chExt cx="4546237" cy="531903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DEF6FD8-EF51-4562-B58D-E33B36DEF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154" b="91538" l="10000" r="90000">
                            <a14:foregroundMark x1="62222" y1="90171" x2="69145" y2="91111"/>
                            <a14:foregroundMark x1="69145" y1="91111" x2="68462" y2="85385"/>
                            <a14:foregroundMark x1="68462" y1="85385" x2="68462" y2="85385"/>
                            <a14:foregroundMark x1="66239" y1="87265" x2="73162" y2="89829"/>
                            <a14:foregroundMark x1="73162" y1="89829" x2="73162" y2="89829"/>
                            <a14:foregroundMark x1="65385" y1="87607" x2="70684" y2="90598"/>
                            <a14:foregroundMark x1="62393" y1="88718" x2="68376" y2="90171"/>
                            <a14:foregroundMark x1="71709" y1="90256" x2="74017" y2="90171"/>
                            <a14:foregroundMark x1="76410" y1="90598" x2="75299" y2="90940"/>
                            <a14:foregroundMark x1="74444" y1="91111" x2="72393" y2="91538"/>
                            <a14:backgroundMark x1="50940" y1="6239" x2="55043" y2="12051"/>
                            <a14:backgroundMark x1="55043" y1="12051" x2="53504" y2="26581"/>
                            <a14:backgroundMark x1="53504" y1="26581" x2="60940" y2="27436"/>
                            <a14:backgroundMark x1="60940" y1="27436" x2="64786" y2="19402"/>
                            <a14:backgroundMark x1="64786" y1="19402" x2="65128" y2="8376"/>
                            <a14:backgroundMark x1="65128" y1="8376" x2="62051" y2="940"/>
                            <a14:backgroundMark x1="62051" y1="940" x2="62051" y2="855"/>
                            <a14:backgroundMark x1="52821" y1="4872" x2="57265" y2="18462"/>
                            <a14:backgroundMark x1="57265" y1="18462" x2="56581" y2="25983"/>
                            <a14:backgroundMark x1="56581" y1="25983" x2="59316" y2="17778"/>
                            <a14:backgroundMark x1="59316" y1="17778" x2="58889" y2="8632"/>
                            <a14:backgroundMark x1="58889" y1="8632" x2="55812" y2="1966"/>
                            <a14:backgroundMark x1="55128" y1="5726" x2="57009" y2="16154"/>
                            <a14:backgroundMark x1="57009" y1="16154" x2="59316" y2="5470"/>
                            <a14:backgroundMark x1="59316" y1="5470" x2="58462" y2="2393"/>
                            <a14:backgroundMark x1="58034" y1="5726" x2="57009" y2="13162"/>
                            <a14:backgroundMark x1="57009" y1="13162" x2="60769" y2="5897"/>
                            <a14:backgroundMark x1="60769" y1="5897" x2="60598" y2="4872"/>
                            <a14:backgroundMark x1="62051" y1="26154" x2="47436" y2="30427"/>
                            <a14:backgroundMark x1="47436" y1="30427" x2="38632" y2="26496"/>
                            <a14:backgroundMark x1="38632" y1="26496" x2="32735" y2="18034"/>
                            <a14:backgroundMark x1="32735" y1="18034" x2="32222" y2="2051"/>
                            <a14:backgroundMark x1="32222" y1="2051" x2="56923" y2="1538"/>
                            <a14:backgroundMark x1="56923" y1="1538" x2="65385" y2="9658"/>
                            <a14:backgroundMark x1="65385" y1="9658" x2="66068" y2="16923"/>
                            <a14:backgroundMark x1="66068" y1="16923" x2="64188" y2="19829"/>
                            <a14:backgroundMark x1="57521" y1="29829" x2="47436" y2="29145"/>
                            <a14:backgroundMark x1="47436" y1="29145" x2="37179" y2="16838"/>
                            <a14:backgroundMark x1="37179" y1="16838" x2="35897" y2="8376"/>
                            <a14:backgroundMark x1="35897" y1="8376" x2="44530" y2="3675"/>
                            <a14:backgroundMark x1="44530" y1="3675" x2="52051" y2="4444"/>
                            <a14:backgroundMark x1="52051" y1="4444" x2="58034" y2="12308"/>
                            <a14:backgroundMark x1="58034" y1="12308" x2="58376" y2="13162"/>
                            <a14:backgroundMark x1="49573" y1="2051" x2="38974" y2="7863"/>
                            <a14:backgroundMark x1="38974" y1="7863" x2="36325" y2="15812"/>
                            <a14:backgroundMark x1="36325" y1="15812" x2="43761" y2="23590"/>
                            <a14:backgroundMark x1="43761" y1="23590" x2="44444" y2="23590"/>
                            <a14:backgroundMark x1="43333" y1="20000" x2="55556" y2="12821"/>
                            <a14:backgroundMark x1="52650" y1="7094" x2="39402" y2="10513"/>
                            <a14:backgroundMark x1="39402" y1="10513" x2="41795" y2="17436"/>
                            <a14:backgroundMark x1="41795" y1="17436" x2="45556" y2="18462"/>
                            <a14:backgroundMark x1="42906" y1="5812" x2="44359" y2="17949"/>
                            <a14:backgroundMark x1="44359" y1="17949" x2="45812" y2="20940"/>
                            <a14:backgroundMark x1="44017" y1="2821" x2="50000" y2="17094"/>
                            <a14:backgroundMark x1="48205" y1="6239" x2="50684" y2="16923"/>
                            <a14:backgroundMark x1="51966" y1="7179" x2="43333" y2="24103"/>
                            <a14:backgroundMark x1="43333" y1="24103" x2="43333" y2="24274"/>
                            <a14:backgroundMark x1="56239" y1="12821" x2="48205" y2="21197"/>
                            <a14:backgroundMark x1="48205" y1="21197" x2="46410" y2="27350"/>
                            <a14:backgroundMark x1="53761" y1="24872" x2="48376" y2="29744"/>
                            <a14:backgroundMark x1="46667" y1="26667" x2="46667" y2="26667"/>
                            <a14:backgroundMark x1="46496" y1="25726" x2="39145" y2="16154"/>
                            <a14:backgroundMark x1="39145" y1="16154" x2="37949" y2="13162"/>
                            <a14:backgroundMark x1="42393" y1="11709" x2="42991" y2="19573"/>
                            <a14:backgroundMark x1="42991" y1="19573" x2="43333" y2="20256"/>
                            <a14:backgroundMark x1="41966" y1="11966" x2="42479" y2="11795"/>
                            <a14:backgroundMark x1="42906" y1="10855" x2="41111" y2="12650"/>
                            <a14:backgroundMark x1="45385" y1="11282" x2="46667" y2="14444"/>
                            <a14:backgroundMark x1="49573" y1="11538" x2="52393" y2="14188"/>
                            <a14:backgroundMark x1="57265" y1="12393" x2="58889" y2="14615"/>
                            <a14:backgroundMark x1="47350" y1="24274" x2="44615" y2="28205"/>
                            <a14:backgroundMark x1="73802" y1="90516" x2="75109" y2="90698"/>
                            <a14:backgroundMark x1="23504" y1="67350" x2="23504" y2="67350"/>
                            <a14:backgroundMark x1="23333" y1="67521" x2="23333" y2="67521"/>
                            <a14:backgroundMark x1="23333" y1="67521" x2="23504" y2="67607"/>
                            <a14:backgroundMark x1="23504" y1="67607" x2="23504" y2="67607"/>
                            <a14:backgroundMark x1="23504" y1="68034" x2="23504" y2="68034"/>
                            <a14:backgroundMark x1="18632" y1="68205" x2="18632" y2="68205"/>
                            <a14:backgroundMark x1="18291" y1="68462" x2="18291" y2="68462"/>
                            <a14:backgroundMark x1="18462" y1="68462" x2="18462" y2="684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355" y="1487255"/>
                <a:ext cx="4472406" cy="4472406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A95C66-54BE-488D-A55F-BE15203DF8FE}"/>
                  </a:ext>
                </a:extLst>
              </p:cNvPr>
              <p:cNvSpPr txBox="1"/>
              <p:nvPr/>
            </p:nvSpPr>
            <p:spPr>
              <a:xfrm>
                <a:off x="1202101" y="640624"/>
                <a:ext cx="4041491" cy="1538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발표자</a:t>
                </a:r>
                <a:br>
                  <a:rPr lang="en-US" altLang="ko-KR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</a:br>
                <a:r>
                  <a:rPr lang="en-US" altLang="ko-KR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             </a:t>
                </a:r>
                <a:r>
                  <a:rPr lang="ko-KR" altLang="en-US" sz="54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김지은</a:t>
                </a:r>
                <a:endParaRPr lang="en-US" altLang="ko-KR" sz="28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r>
                  <a:rPr lang="en-US" altLang="ko-KR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                                            </a:t>
                </a:r>
                <a:r>
                  <a:rPr lang="ko-KR" altLang="en-US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입니다</a:t>
                </a:r>
                <a:r>
                  <a:rPr lang="en-US" altLang="ko-KR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.</a:t>
                </a:r>
                <a:endPara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</p:grp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645" y="2938204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484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7AFA2-F553-48F3-BE10-B0E1AC81B1A9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7" name="모서리가 둥근 직사각형 5">
            <a:extLst>
              <a:ext uri="{FF2B5EF4-FFF2-40B4-BE49-F238E27FC236}">
                <a16:creationId xmlns:a16="http://schemas.microsoft.com/office/drawing/2014/main" id="{E2727D3C-AC6B-442C-BFDA-106CBD3FB3CE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8338FA8E-9C34-44E7-951D-A6C3E51787DC}"/>
              </a:ext>
            </a:extLst>
          </p:cNvPr>
          <p:cNvSpPr/>
          <p:nvPr/>
        </p:nvSpPr>
        <p:spPr>
          <a:xfrm>
            <a:off x="3496398" y="2502095"/>
            <a:ext cx="5747560" cy="2357884"/>
          </a:xfrm>
          <a:prstGeom prst="wedgeRoundRectCallout">
            <a:avLst>
              <a:gd name="adj1" fmla="val -62272"/>
              <a:gd name="adj2" fmla="val -53115"/>
              <a:gd name="adj3" fmla="val 16667"/>
            </a:avLst>
          </a:prstGeom>
          <a:solidFill>
            <a:srgbClr val="28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발표를 마칩니다</a:t>
            </a:r>
            <a:r>
              <a:rPr lang="en-US" altLang="ko-KR" sz="44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ctr"/>
            <a:r>
              <a:rPr lang="ko-KR" altLang="en-US" sz="44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감사합니다</a:t>
            </a:r>
            <a:r>
              <a:rPr lang="en-US" altLang="ko-KR" sz="44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4400" b="1" dirty="0">
              <a:solidFill>
                <a:srgbClr val="EDEDE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F6BF66B-0942-4004-BB8C-B58C7EB7295F}"/>
              </a:ext>
            </a:extLst>
          </p:cNvPr>
          <p:cNvSpPr/>
          <p:nvPr/>
        </p:nvSpPr>
        <p:spPr>
          <a:xfrm>
            <a:off x="9466379" y="1378468"/>
            <a:ext cx="1495578" cy="149557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7147D73-9C83-40D2-9A6E-B078A29D0455}"/>
              </a:ext>
            </a:extLst>
          </p:cNvPr>
          <p:cNvSpPr/>
          <p:nvPr/>
        </p:nvSpPr>
        <p:spPr>
          <a:xfrm>
            <a:off x="1142803" y="1138767"/>
            <a:ext cx="1756665" cy="175666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25D4C3-1998-44D8-8C2C-9E7F3917671E}"/>
              </a:ext>
            </a:extLst>
          </p:cNvPr>
          <p:cNvSpPr/>
          <p:nvPr/>
        </p:nvSpPr>
        <p:spPr>
          <a:xfrm>
            <a:off x="1316841" y="4192900"/>
            <a:ext cx="1526333" cy="152633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0E3433-706F-47A7-957F-D6860DA19E97}"/>
              </a:ext>
            </a:extLst>
          </p:cNvPr>
          <p:cNvSpPr/>
          <p:nvPr/>
        </p:nvSpPr>
        <p:spPr>
          <a:xfrm>
            <a:off x="9466379" y="4223655"/>
            <a:ext cx="1495578" cy="149557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56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3687F-D333-4187-93EE-BE2BF7110990}"/>
              </a:ext>
            </a:extLst>
          </p:cNvPr>
          <p:cNvSpPr txBox="1"/>
          <p:nvPr/>
        </p:nvSpPr>
        <p:spPr>
          <a:xfrm>
            <a:off x="1635859" y="3009081"/>
            <a:ext cx="2538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Contents</a:t>
            </a:r>
            <a:endParaRPr lang="ko-KR" altLang="en-US" sz="44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3C5E1C-7794-403F-99A4-ED775F23FEB3}"/>
              </a:ext>
            </a:extLst>
          </p:cNvPr>
          <p:cNvCxnSpPr/>
          <p:nvPr/>
        </p:nvCxnSpPr>
        <p:spPr>
          <a:xfrm>
            <a:off x="1569184" y="2968079"/>
            <a:ext cx="26719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296A4EC-31D3-452D-B58D-754314792532}"/>
              </a:ext>
            </a:extLst>
          </p:cNvPr>
          <p:cNvCxnSpPr/>
          <p:nvPr/>
        </p:nvCxnSpPr>
        <p:spPr>
          <a:xfrm>
            <a:off x="1569184" y="3819524"/>
            <a:ext cx="26719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CFA405B-C153-44A4-97DF-3EBBC5A22665}"/>
              </a:ext>
            </a:extLst>
          </p:cNvPr>
          <p:cNvSpPr txBox="1"/>
          <p:nvPr/>
        </p:nvSpPr>
        <p:spPr>
          <a:xfrm>
            <a:off x="6295263" y="690109"/>
            <a:ext cx="604653" cy="547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6939388" y="1009956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소개</a:t>
            </a:r>
            <a:endParaRPr lang="ko-KR" altLang="en-US" sz="20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6920338" y="1339622"/>
            <a:ext cx="197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팀명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A4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 간단 소개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3689F-2BB8-4D3C-BDC7-9746AD868416}"/>
              </a:ext>
            </a:extLst>
          </p:cNvPr>
          <p:cNvSpPr txBox="1"/>
          <p:nvPr/>
        </p:nvSpPr>
        <p:spPr>
          <a:xfrm>
            <a:off x="6939388" y="2100174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F6E343-560D-4AA9-B136-BFE0534E335B}"/>
              </a:ext>
            </a:extLst>
          </p:cNvPr>
          <p:cNvSpPr txBox="1"/>
          <p:nvPr/>
        </p:nvSpPr>
        <p:spPr>
          <a:xfrm>
            <a:off x="6920338" y="2429840"/>
            <a:ext cx="1383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팀원별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담당 기능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376F8D-1AE6-4B74-A4B3-76C3ACB730D2}"/>
              </a:ext>
            </a:extLst>
          </p:cNvPr>
          <p:cNvSpPr txBox="1"/>
          <p:nvPr/>
        </p:nvSpPr>
        <p:spPr>
          <a:xfrm>
            <a:off x="6939388" y="4225746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환경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3ABA47-FFFA-4442-AB63-469B54447CA4}"/>
              </a:ext>
            </a:extLst>
          </p:cNvPr>
          <p:cNvSpPr txBox="1"/>
          <p:nvPr/>
        </p:nvSpPr>
        <p:spPr>
          <a:xfrm>
            <a:off x="6920338" y="4555412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환경 및 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소개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04521C-CB87-45D4-AB46-61EB2F00DC5A}"/>
              </a:ext>
            </a:extLst>
          </p:cNvPr>
          <p:cNvSpPr txBox="1"/>
          <p:nvPr/>
        </p:nvSpPr>
        <p:spPr>
          <a:xfrm>
            <a:off x="6939388" y="5338568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설명 및 시현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4C98FA-BDC4-455A-9968-05B215E9256D}"/>
              </a:ext>
            </a:extLst>
          </p:cNvPr>
          <p:cNvSpPr txBox="1"/>
          <p:nvPr/>
        </p:nvSpPr>
        <p:spPr>
          <a:xfrm>
            <a:off x="6920338" y="5668234"/>
            <a:ext cx="2566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팀원별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기능 설명 및 시나리오 시현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245D77-29D7-4654-9138-D507252D91F0}"/>
              </a:ext>
            </a:extLst>
          </p:cNvPr>
          <p:cNvSpPr txBox="1"/>
          <p:nvPr/>
        </p:nvSpPr>
        <p:spPr>
          <a:xfrm>
            <a:off x="6918966" y="3162960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C023DE-8CA5-461C-A50B-FF0273415643}"/>
              </a:ext>
            </a:extLst>
          </p:cNvPr>
          <p:cNvSpPr txBox="1"/>
          <p:nvPr/>
        </p:nvSpPr>
        <p:spPr>
          <a:xfrm>
            <a:off x="6899916" y="3492626"/>
            <a:ext cx="274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기획의도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목적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타겟층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의미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573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3916C6E-BC4D-4497-A8DE-92A828294F0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8" name="모서리가 둥근 직사각형 5">
            <a:extLst>
              <a:ext uri="{FF2B5EF4-FFF2-40B4-BE49-F238E27FC236}">
                <a16:creationId xmlns:a16="http://schemas.microsoft.com/office/drawing/2014/main" id="{FC9D76FB-2FD0-438C-B9A6-1095E4892272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팀 소개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prstClr val="white">
                    <a:lumMod val="7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ourselves.</a:t>
            </a: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6BDBF2D-B04B-4245-9898-21DD957331E9}"/>
              </a:ext>
            </a:extLst>
          </p:cNvPr>
          <p:cNvGrpSpPr/>
          <p:nvPr/>
        </p:nvGrpSpPr>
        <p:grpSpPr>
          <a:xfrm>
            <a:off x="1240954" y="4656033"/>
            <a:ext cx="9710091" cy="1317711"/>
            <a:chOff x="1129860" y="4715740"/>
            <a:chExt cx="9710091" cy="1317711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3C663ED-E6B6-4367-B024-4EBA41C5ADC2}"/>
                </a:ext>
              </a:extLst>
            </p:cNvPr>
            <p:cNvSpPr/>
            <p:nvPr/>
          </p:nvSpPr>
          <p:spPr>
            <a:xfrm>
              <a:off x="1129860" y="5237977"/>
              <a:ext cx="9710091" cy="7954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A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반 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4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조에서 시작된 이름으로 때로는 단순히 출력물을 인쇄하는 용도가 되기도 하며 때로는 예술작품이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때로는 눈물을 닦는 휴지가 되기도 하는 만능 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A4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용지처럼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다양한 기능을 구현할 수 있는 만능 팀이 되자는 의미입니다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</a:p>
          </p:txBody>
        </p:sp>
        <p:sp>
          <p:nvSpPr>
            <p:cNvPr id="104" name="모서리가 둥근 직사각형 84">
              <a:extLst>
                <a:ext uri="{FF2B5EF4-FFF2-40B4-BE49-F238E27FC236}">
                  <a16:creationId xmlns:a16="http://schemas.microsoft.com/office/drawing/2014/main" id="{542F1C3C-792D-4E5A-8213-4A7C34421845}"/>
                </a:ext>
              </a:extLst>
            </p:cNvPr>
            <p:cNvSpPr/>
            <p:nvPr/>
          </p:nvSpPr>
          <p:spPr>
            <a:xfrm>
              <a:off x="5179471" y="4715740"/>
              <a:ext cx="1610868" cy="346710"/>
            </a:xfrm>
            <a:prstGeom prst="roundRect">
              <a:avLst>
                <a:gd name="adj" fmla="val 50000"/>
              </a:avLst>
            </a:prstGeom>
            <a:solidFill>
              <a:srgbClr val="28395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팀명</a:t>
              </a:r>
              <a:r>
                <a:rPr lang="ko-KR" altLang="en-US" sz="1600" b="1" dirty="0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: A4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92956B-E3BE-4B53-B64C-4EB830468163}"/>
              </a:ext>
            </a:extLst>
          </p:cNvPr>
          <p:cNvGrpSpPr/>
          <p:nvPr/>
        </p:nvGrpSpPr>
        <p:grpSpPr>
          <a:xfrm>
            <a:off x="843127" y="1257318"/>
            <a:ext cx="10505746" cy="3208287"/>
            <a:chOff x="-481263" y="910608"/>
            <a:chExt cx="11516848" cy="3517061"/>
          </a:xfrm>
        </p:grpSpPr>
        <p:pic>
          <p:nvPicPr>
            <p:cNvPr id="1026" name="Picture 2" descr="모니카처럼 대충 살자?…울다가 'A4용지'로 눈물 훔친 모니카 | SBS 뉴스">
              <a:extLst>
                <a:ext uri="{FF2B5EF4-FFF2-40B4-BE49-F238E27FC236}">
                  <a16:creationId xmlns:a16="http://schemas.microsoft.com/office/drawing/2014/main" id="{B786ADE5-59DE-43CB-900B-A526EBC0E5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65"/>
            <a:stretch/>
          </p:blipFill>
          <p:spPr bwMode="auto">
            <a:xfrm>
              <a:off x="7913406" y="910608"/>
              <a:ext cx="3122179" cy="3517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4 용지로 만드는 창의적 예술작품 - 라이프 뉴스 - Korea Daily Times 코리아 데일리 타임스ㅡ">
              <a:extLst>
                <a:ext uri="{FF2B5EF4-FFF2-40B4-BE49-F238E27FC236}">
                  <a16:creationId xmlns:a16="http://schemas.microsoft.com/office/drawing/2014/main" id="{14D0FDF3-8296-48BA-AC32-D83819AAD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900" y="910608"/>
              <a:ext cx="3546505" cy="3513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삼성 컬러 잉크젯 프린터 A3 A3+ 까지 출력하는 SL-J2920W">
              <a:extLst>
                <a:ext uri="{FF2B5EF4-FFF2-40B4-BE49-F238E27FC236}">
                  <a16:creationId xmlns:a16="http://schemas.microsoft.com/office/drawing/2014/main" id="{1D483FE0-1121-4B82-A956-65DDE4462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81263" y="910608"/>
              <a:ext cx="4848162" cy="3513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26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3916C6E-BC4D-4497-A8DE-92A828294F0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8" name="모서리가 둥근 직사각형 5">
            <a:extLst>
              <a:ext uri="{FF2B5EF4-FFF2-40B4-BE49-F238E27FC236}">
                <a16:creationId xmlns:a16="http://schemas.microsoft.com/office/drawing/2014/main" id="{FC9D76FB-2FD0-438C-B9A6-1095E4892272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팀원 소개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prstClr val="white">
                    <a:lumMod val="7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 team members.</a:t>
            </a: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CAB5A5E-AA30-4958-85A8-29AD4DFF03CF}"/>
              </a:ext>
            </a:extLst>
          </p:cNvPr>
          <p:cNvSpPr/>
          <p:nvPr/>
        </p:nvSpPr>
        <p:spPr>
          <a:xfrm>
            <a:off x="4026592" y="1331226"/>
            <a:ext cx="1533241" cy="153324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EA0118C-4C94-4E95-9968-CC02E5D43295}"/>
              </a:ext>
            </a:extLst>
          </p:cNvPr>
          <p:cNvSpPr/>
          <p:nvPr/>
        </p:nvSpPr>
        <p:spPr>
          <a:xfrm>
            <a:off x="1334838" y="1107802"/>
            <a:ext cx="1756665" cy="175666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597D30B-87CA-4262-AF47-EB6F5B51FC55}"/>
              </a:ext>
            </a:extLst>
          </p:cNvPr>
          <p:cNvSpPr/>
          <p:nvPr/>
        </p:nvSpPr>
        <p:spPr>
          <a:xfrm>
            <a:off x="6647632" y="1406444"/>
            <a:ext cx="1357355" cy="135735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D25A8AA-34D2-4EF6-A436-F5047E565724}"/>
              </a:ext>
            </a:extLst>
          </p:cNvPr>
          <p:cNvSpPr/>
          <p:nvPr/>
        </p:nvSpPr>
        <p:spPr>
          <a:xfrm>
            <a:off x="9268770" y="1355019"/>
            <a:ext cx="1408780" cy="14087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3F1F766-21A2-487B-AEDC-55F2D8CB1429}"/>
              </a:ext>
            </a:extLst>
          </p:cNvPr>
          <p:cNvGrpSpPr/>
          <p:nvPr/>
        </p:nvGrpSpPr>
        <p:grpSpPr>
          <a:xfrm>
            <a:off x="1063622" y="1055126"/>
            <a:ext cx="4606692" cy="5186281"/>
            <a:chOff x="1169759" y="2651506"/>
            <a:chExt cx="3474230" cy="1773193"/>
          </a:xfrm>
        </p:grpSpPr>
        <p:sp>
          <p:nvSpPr>
            <p:cNvPr id="115" name="원호 114">
              <a:extLst>
                <a:ext uri="{FF2B5EF4-FFF2-40B4-BE49-F238E27FC236}">
                  <a16:creationId xmlns:a16="http://schemas.microsoft.com/office/drawing/2014/main" id="{A6C1F908-BA25-4DBD-97D4-6FDD768771AE}"/>
                </a:ext>
              </a:extLst>
            </p:cNvPr>
            <p:cNvSpPr/>
            <p:nvPr/>
          </p:nvSpPr>
          <p:spPr>
            <a:xfrm rot="16200000">
              <a:off x="1169760" y="2665119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15D93C76-7152-4B9A-9A32-0C25CA0D4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4238"/>
              <a:ext cx="1152000" cy="709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59E5232A-5C00-4CDA-AADE-4BE75D6910D8}"/>
                </a:ext>
              </a:extLst>
            </p:cNvPr>
            <p:cNvCxnSpPr>
              <a:cxnSpLocks/>
            </p:cNvCxnSpPr>
            <p:nvPr/>
          </p:nvCxnSpPr>
          <p:spPr>
            <a:xfrm>
              <a:off x="1169761" y="2809581"/>
              <a:ext cx="53" cy="1469233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원호 117">
              <a:extLst>
                <a:ext uri="{FF2B5EF4-FFF2-40B4-BE49-F238E27FC236}">
                  <a16:creationId xmlns:a16="http://schemas.microsoft.com/office/drawing/2014/main" id="{B03C098E-D535-4A67-BA52-58F2F72D0C4E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E08FF350-1BC2-4634-B1F0-3556D18C267C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원호 119">
              <a:extLst>
                <a:ext uri="{FF2B5EF4-FFF2-40B4-BE49-F238E27FC236}">
                  <a16:creationId xmlns:a16="http://schemas.microsoft.com/office/drawing/2014/main" id="{5C83AA87-20AC-4196-885E-E2A6B1C80AEB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6A95891A-C455-481D-8FD6-D165EBF4C207}"/>
                </a:ext>
              </a:extLst>
            </p:cNvPr>
            <p:cNvCxnSpPr>
              <a:cxnSpLocks/>
              <a:stCxn id="120" idx="0"/>
              <a:endCxn id="122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원호 121">
              <a:extLst>
                <a:ext uri="{FF2B5EF4-FFF2-40B4-BE49-F238E27FC236}">
                  <a16:creationId xmlns:a16="http://schemas.microsoft.com/office/drawing/2014/main" id="{A6DC0F55-93C0-4CC2-8B2F-4EFB2E68B554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D6AA7294-2523-4558-BD5E-01F3F0BC5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1506"/>
              <a:ext cx="1326695" cy="804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BB1AA2D-7638-4CEE-8003-C94B3E2C6C05}"/>
              </a:ext>
            </a:extLst>
          </p:cNvPr>
          <p:cNvGrpSpPr/>
          <p:nvPr/>
        </p:nvGrpSpPr>
        <p:grpSpPr>
          <a:xfrm>
            <a:off x="3715876" y="1055126"/>
            <a:ext cx="4415140" cy="5167807"/>
            <a:chOff x="3170010" y="2649228"/>
            <a:chExt cx="3329767" cy="1771631"/>
          </a:xfrm>
        </p:grpSpPr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6F6742B7-3B0C-46EF-B2E9-FC75242CAB12}"/>
                </a:ext>
              </a:extLst>
            </p:cNvPr>
            <p:cNvCxnSpPr>
              <a:cxnSpLocks/>
              <a:endCxn id="111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원호 110">
              <a:extLst>
                <a:ext uri="{FF2B5EF4-FFF2-40B4-BE49-F238E27FC236}">
                  <a16:creationId xmlns:a16="http://schemas.microsoft.com/office/drawing/2014/main" id="{DA9A8A37-E2AF-4662-B173-F9D8C69E37CD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161E188D-71D4-4B2D-8D03-5C662EA435F3}"/>
                </a:ext>
              </a:extLst>
            </p:cNvPr>
            <p:cNvCxnSpPr>
              <a:cxnSpLocks/>
              <a:stCxn id="111" idx="0"/>
              <a:endCxn id="113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원호 112">
              <a:extLst>
                <a:ext uri="{FF2B5EF4-FFF2-40B4-BE49-F238E27FC236}">
                  <a16:creationId xmlns:a16="http://schemas.microsoft.com/office/drawing/2014/main" id="{5FD9435F-06EC-4871-A05D-66C3E74E6261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922FC9BA-B8AD-47C2-BB4F-5A4644FB89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9EB94C6-7B3B-442D-9C7F-20165C8C3938}"/>
              </a:ext>
            </a:extLst>
          </p:cNvPr>
          <p:cNvGrpSpPr/>
          <p:nvPr/>
        </p:nvGrpSpPr>
        <p:grpSpPr>
          <a:xfrm>
            <a:off x="6357245" y="1055126"/>
            <a:ext cx="2843805" cy="5145686"/>
            <a:chOff x="6997755" y="2075490"/>
            <a:chExt cx="2144713" cy="1771631"/>
          </a:xfrm>
        </p:grpSpPr>
        <p:sp>
          <p:nvSpPr>
            <p:cNvPr id="106" name="원호 105">
              <a:extLst>
                <a:ext uri="{FF2B5EF4-FFF2-40B4-BE49-F238E27FC236}">
                  <a16:creationId xmlns:a16="http://schemas.microsoft.com/office/drawing/2014/main" id="{2AC14448-7D47-4532-B47D-0265337F08EA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D4F5130F-9F15-4879-98EE-99B769E95577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원호 107">
              <a:extLst>
                <a:ext uri="{FF2B5EF4-FFF2-40B4-BE49-F238E27FC236}">
                  <a16:creationId xmlns:a16="http://schemas.microsoft.com/office/drawing/2014/main" id="{07930508-9714-41F7-AD79-7DB487811523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14C3AB0B-453D-4B67-9562-CAE7C2D1B946}"/>
                </a:ext>
              </a:extLst>
            </p:cNvPr>
            <p:cNvCxnSpPr>
              <a:cxnSpLocks/>
              <a:stCxn id="108" idx="0"/>
              <a:endCxn id="106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0CE38B-7BED-4F6F-BB5B-8CCCA2774D8E}"/>
              </a:ext>
            </a:extLst>
          </p:cNvPr>
          <p:cNvSpPr/>
          <p:nvPr/>
        </p:nvSpPr>
        <p:spPr>
          <a:xfrm>
            <a:off x="1127490" y="2656107"/>
            <a:ext cx="2172793" cy="3500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김지은</a:t>
            </a:r>
            <a:r>
              <a:rPr lang="en-US" altLang="ko-KR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조장</a:t>
            </a:r>
            <a:r>
              <a:rPr lang="en-US" altLang="ko-KR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en-US" altLang="ko-KR" sz="12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전반적인 프로젝트 관리 및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Github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관리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담당 기능</a:t>
            </a: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관리자 사원 로그인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관리자 페이지 전체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전자 결재 기능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기타 게시판 페이지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부트스트랩 및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CSS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2E4F81A-FFBA-430B-920D-65D4E99CA73A}"/>
              </a:ext>
            </a:extLst>
          </p:cNvPr>
          <p:cNvSpPr/>
          <p:nvPr/>
        </p:nvSpPr>
        <p:spPr>
          <a:xfrm>
            <a:off x="3704344" y="2679190"/>
            <a:ext cx="2172793" cy="3292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고경섭</a:t>
            </a:r>
            <a:endParaRPr lang="en-US" altLang="ko-KR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꼼꼼한 자료 조사 및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다양한 아이디어 제공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담당 기능</a:t>
            </a: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일반 사원 로그인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일반 사원 정보 수정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일반 사원 스케줄러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자유 게시판 페이지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13D2FC-5DBE-4D9C-BFE2-602ED2B8CDE3}"/>
              </a:ext>
            </a:extLst>
          </p:cNvPr>
          <p:cNvSpPr/>
          <p:nvPr/>
        </p:nvSpPr>
        <p:spPr>
          <a:xfrm>
            <a:off x="6234511" y="2679191"/>
            <a:ext cx="2172793" cy="3177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홍윤혜</a:t>
            </a:r>
            <a:endParaRPr lang="en-US" altLang="ko-KR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서기로써 깔끔한 회의록 정리 및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Oracle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담당 기능</a:t>
            </a: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출퇴근 기록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HR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관련 신청 페이지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HR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관련 계약서 페이지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이메일 송수신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1340F0B-119C-4656-B51A-BF7CBF4088F1}"/>
              </a:ext>
            </a:extLst>
          </p:cNvPr>
          <p:cNvSpPr/>
          <p:nvPr/>
        </p:nvSpPr>
        <p:spPr>
          <a:xfrm>
            <a:off x="8886764" y="2679190"/>
            <a:ext cx="2172793" cy="2831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황정우</a:t>
            </a:r>
            <a:endParaRPr lang="en-US" altLang="ko-KR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그룹웨어 경험자의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아이디어 제공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담당 기능</a:t>
            </a: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생성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관리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파트 분배 및 진행도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A06EBEC-45F8-49EF-8F50-A5E938B76FAC}"/>
              </a:ext>
            </a:extLst>
          </p:cNvPr>
          <p:cNvSpPr/>
          <p:nvPr/>
        </p:nvSpPr>
        <p:spPr>
          <a:xfrm>
            <a:off x="2687448" y="899693"/>
            <a:ext cx="338759" cy="338759"/>
          </a:xfrm>
          <a:prstGeom prst="ellipse">
            <a:avLst/>
          </a:prstGeom>
          <a:solidFill>
            <a:srgbClr val="28395C"/>
          </a:solidFill>
          <a:ln>
            <a:solidFill>
              <a:srgbClr val="283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endParaRPr lang="ko-KR" altLang="en-US" sz="1100" b="1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685B6DD-9154-4835-A23F-91D5EE9ABA5E}"/>
              </a:ext>
            </a:extLst>
          </p:cNvPr>
          <p:cNvSpPr/>
          <p:nvPr/>
        </p:nvSpPr>
        <p:spPr>
          <a:xfrm>
            <a:off x="3622174" y="6017330"/>
            <a:ext cx="338759" cy="34435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endParaRPr lang="ko-KR" altLang="en-US" sz="11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B6E3B0AE-FA02-4578-BDA0-CE8A9777A4A8}"/>
              </a:ext>
            </a:extLst>
          </p:cNvPr>
          <p:cNvSpPr/>
          <p:nvPr/>
        </p:nvSpPr>
        <p:spPr>
          <a:xfrm>
            <a:off x="6187054" y="6020131"/>
            <a:ext cx="338759" cy="33875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endParaRPr lang="ko-KR" altLang="en-US" sz="11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9A5F831-A622-4066-8ED0-5512983E8856}"/>
              </a:ext>
            </a:extLst>
          </p:cNvPr>
          <p:cNvGrpSpPr/>
          <p:nvPr/>
        </p:nvGrpSpPr>
        <p:grpSpPr>
          <a:xfrm rot="10800000">
            <a:off x="9009498" y="1052742"/>
            <a:ext cx="2118878" cy="5155470"/>
            <a:chOff x="10625816" y="4559325"/>
            <a:chExt cx="1597995" cy="1759488"/>
          </a:xfrm>
        </p:grpSpPr>
        <p:sp>
          <p:nvSpPr>
            <p:cNvPr id="80" name="원호 79">
              <a:extLst>
                <a:ext uri="{FF2B5EF4-FFF2-40B4-BE49-F238E27FC236}">
                  <a16:creationId xmlns:a16="http://schemas.microsoft.com/office/drawing/2014/main" id="{90C0E976-82BA-4FB0-817E-3C4A1944E8EF}"/>
                </a:ext>
              </a:extLst>
            </p:cNvPr>
            <p:cNvSpPr/>
            <p:nvPr/>
          </p:nvSpPr>
          <p:spPr>
            <a:xfrm rot="16200000">
              <a:off x="10625817" y="4561177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62535D0C-0A9C-438C-B3E3-037882F5D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80" y="4559325"/>
              <a:ext cx="1152000" cy="709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B1BC066-4ADE-4DDA-A844-420FC55BE76B}"/>
                </a:ext>
              </a:extLst>
            </p:cNvPr>
            <p:cNvCxnSpPr>
              <a:cxnSpLocks/>
            </p:cNvCxnSpPr>
            <p:nvPr/>
          </p:nvCxnSpPr>
          <p:spPr>
            <a:xfrm>
              <a:off x="10625818" y="4703072"/>
              <a:ext cx="53" cy="1469233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14779754-D182-4C25-AA03-ADE52C37AA9C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FE6E6D2D-E375-4FBF-AECE-DA689112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타원 78">
            <a:extLst>
              <a:ext uri="{FF2B5EF4-FFF2-40B4-BE49-F238E27FC236}">
                <a16:creationId xmlns:a16="http://schemas.microsoft.com/office/drawing/2014/main" id="{A10206D4-C8FB-4AFA-A1B1-7C46A2D38BEC}"/>
              </a:ext>
            </a:extLst>
          </p:cNvPr>
          <p:cNvSpPr/>
          <p:nvPr/>
        </p:nvSpPr>
        <p:spPr>
          <a:xfrm>
            <a:off x="9175325" y="6020130"/>
            <a:ext cx="338759" cy="338759"/>
          </a:xfrm>
          <a:prstGeom prst="ellipse">
            <a:avLst/>
          </a:prstGeom>
          <a:solidFill>
            <a:srgbClr val="28395C"/>
          </a:solidFill>
          <a:ln>
            <a:solidFill>
              <a:srgbClr val="283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</a:t>
            </a:r>
            <a:endParaRPr lang="ko-KR" altLang="en-US" sz="1100" b="1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9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 </a:t>
            </a: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| 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기획의도</a:t>
            </a:r>
            <a:r>
              <a:rPr lang="en-US" altLang="ko-KR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목표</a:t>
            </a:r>
            <a:r>
              <a:rPr lang="en-US" altLang="ko-KR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타겟층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 project.</a:t>
            </a:r>
            <a:endParaRPr lang="ko-KR" altLang="en-US" sz="3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6F0632-0F16-4905-8BF1-D152EB26705B}"/>
              </a:ext>
            </a:extLst>
          </p:cNvPr>
          <p:cNvGrpSpPr/>
          <p:nvPr/>
        </p:nvGrpSpPr>
        <p:grpSpPr>
          <a:xfrm>
            <a:off x="3545942" y="5809311"/>
            <a:ext cx="5100115" cy="384920"/>
            <a:chOff x="939956" y="1866485"/>
            <a:chExt cx="5100115" cy="384920"/>
          </a:xfrm>
        </p:grpSpPr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939956" y="1884327"/>
              <a:ext cx="368075" cy="367078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28395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43774" y="1866485"/>
              <a:ext cx="46962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Check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point |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누구나 간단하게 사용할 수 있는 그룹웨어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730158" y="1420862"/>
            <a:ext cx="3281481" cy="3962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목표</a:t>
            </a:r>
            <a:endParaRPr lang="en-US" altLang="ko-KR" sz="2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간결한 메뉴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직관적인 표현으로 누구나 쉽게 사용할 수 있는 그룹웨어를 만든다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회사의 일반 사원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관리자 사원이 간편하게 스케쥴 관리부터 전자 결재까지 폭 넓은 업무를 할 수 있는 그룹웨어를 만든다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234061" y="1420862"/>
            <a:ext cx="3678015" cy="412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기획 의도</a:t>
            </a:r>
            <a:endParaRPr lang="en-US" altLang="ko-KR" sz="2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형식적이고 딱딱한 그룹웨어의 불편함을 해소하고자 하는 마음에서 출발하여 누구나 전문가처럼 업무를 효율적으로 처리할 수 있는 그룹웨어를 만들고자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만들게 되었습니다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4122860" y="1601761"/>
            <a:ext cx="0" cy="3654477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7D424-9D0B-4F43-ABDE-374CB1A1C547}"/>
              </a:ext>
            </a:extLst>
          </p:cNvPr>
          <p:cNvSpPr/>
          <p:nvPr/>
        </p:nvSpPr>
        <p:spPr>
          <a:xfrm>
            <a:off x="8171758" y="1420862"/>
            <a:ext cx="3290079" cy="2785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타겟층</a:t>
            </a:r>
            <a:endParaRPr lang="en-US" altLang="ko-KR" sz="2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모든 기업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주요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타켓층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IT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기업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3A46B4-E9BC-4271-AD5E-503331AEE0E3}"/>
              </a:ext>
            </a:extLst>
          </p:cNvPr>
          <p:cNvCxnSpPr>
            <a:cxnSpLocks/>
          </p:cNvCxnSpPr>
          <p:nvPr/>
        </p:nvCxnSpPr>
        <p:spPr>
          <a:xfrm>
            <a:off x="8041917" y="1601761"/>
            <a:ext cx="0" cy="3654477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대한민국 국내 기업리스트 (1~100위)">
            <a:extLst>
              <a:ext uri="{FF2B5EF4-FFF2-40B4-BE49-F238E27FC236}">
                <a16:creationId xmlns:a16="http://schemas.microsoft.com/office/drawing/2014/main" id="{F69285FB-B35F-4D74-AF55-345910429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803" y="2348376"/>
            <a:ext cx="3101034" cy="144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네카라쿠배 당토직야? 커지는 IT기업. 비전공자 취업방법 공유 : 네이버 블로그">
            <a:extLst>
              <a:ext uri="{FF2B5EF4-FFF2-40B4-BE49-F238E27FC236}">
                <a16:creationId xmlns:a16="http://schemas.microsoft.com/office/drawing/2014/main" id="{D2F06238-6633-4078-9A30-26BE4C100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256" y="4154528"/>
            <a:ext cx="2346157" cy="129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사용자 무제한 그룹웨어 - 지투웍스">
            <a:extLst>
              <a:ext uri="{FF2B5EF4-FFF2-40B4-BE49-F238E27FC236}">
                <a16:creationId xmlns:a16="http://schemas.microsoft.com/office/drawing/2014/main" id="{6BDFF9C7-9392-4004-BE26-D149C27A9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57" y="2017031"/>
            <a:ext cx="2733486" cy="183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587B88-ED4F-471F-ABF1-4F283FBC6A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964" b="64562"/>
          <a:stretch/>
        </p:blipFill>
        <p:spPr>
          <a:xfrm>
            <a:off x="1083660" y="2103120"/>
            <a:ext cx="2574475" cy="13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1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 </a:t>
            </a: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| </a:t>
            </a:r>
            <a:r>
              <a:rPr lang="en-US" altLang="ko-KR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의미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 project.</a:t>
            </a:r>
            <a:endParaRPr lang="ko-KR" altLang="en-US" sz="3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595303" y="5091261"/>
            <a:ext cx="9001388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玄人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(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くろうと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, </a:t>
            </a:r>
            <a:r>
              <a:rPr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kurouto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라는 일본어의 한국어 의미는 전문가이며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kurouto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와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Gruopware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WARE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합쳐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라는 그룹웨어가 탄생했습니다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96A14EE-AAA6-4AF8-9E9C-33EDE7ADBC0D}"/>
              </a:ext>
            </a:extLst>
          </p:cNvPr>
          <p:cNvGrpSpPr/>
          <p:nvPr/>
        </p:nvGrpSpPr>
        <p:grpSpPr>
          <a:xfrm>
            <a:off x="1954634" y="1653292"/>
            <a:ext cx="8826681" cy="2242793"/>
            <a:chOff x="1954634" y="1949392"/>
            <a:chExt cx="8826681" cy="224279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9BC092D-8C3E-4FFA-BCF6-A12757C79C1F}"/>
                </a:ext>
              </a:extLst>
            </p:cNvPr>
            <p:cNvGrpSpPr/>
            <p:nvPr/>
          </p:nvGrpSpPr>
          <p:grpSpPr>
            <a:xfrm>
              <a:off x="1954634" y="1949392"/>
              <a:ext cx="3265638" cy="2221709"/>
              <a:chOff x="1954634" y="1949392"/>
              <a:chExt cx="3265638" cy="222170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E2D0EA-646B-4169-8462-FEAC8EB3DCEE}"/>
                  </a:ext>
                </a:extLst>
              </p:cNvPr>
              <p:cNvSpPr txBox="1"/>
              <p:nvPr/>
            </p:nvSpPr>
            <p:spPr>
              <a:xfrm>
                <a:off x="1954634" y="1949392"/>
                <a:ext cx="326563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2000" b="1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玄人</a:t>
                </a:r>
                <a:endParaRPr lang="ko-KR" altLang="en-US" sz="12000" b="1" dirty="0">
                  <a:solidFill>
                    <a:srgbClr val="28395C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E64844-CE1A-4B92-AA5E-C35672A8EB92}"/>
                  </a:ext>
                </a:extLst>
              </p:cNvPr>
              <p:cNvSpPr txBox="1"/>
              <p:nvPr/>
            </p:nvSpPr>
            <p:spPr>
              <a:xfrm>
                <a:off x="2398666" y="3801769"/>
                <a:ext cx="23775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(</a:t>
                </a:r>
                <a:r>
                  <a:rPr lang="ja-JP" altLang="en-US" b="1" dirty="0">
                    <a:solidFill>
                      <a:srgbClr val="28395C"/>
                    </a:solidFill>
                    <a:highlight>
                      <a:srgbClr val="FFFF99"/>
                    </a:highlight>
                    <a:latin typeface="Kosugi Maru" pitchFamily="2" charset="-128"/>
                    <a:ea typeface="Kosugi Maru" pitchFamily="2" charset="-128"/>
                  </a:rPr>
                  <a:t>くろ</a:t>
                </a:r>
                <a:r>
                  <a:rPr lang="ja-JP" altLang="en-US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うと</a:t>
                </a:r>
                <a:r>
                  <a:rPr lang="en-US" altLang="ja-JP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, </a:t>
                </a:r>
                <a:r>
                  <a:rPr lang="en-US" altLang="ja-JP" b="1" dirty="0" err="1">
                    <a:solidFill>
                      <a:srgbClr val="28395C"/>
                    </a:solidFill>
                    <a:highlight>
                      <a:srgbClr val="FFFF99"/>
                    </a:highlight>
                    <a:latin typeface="Kosugi Maru" pitchFamily="2" charset="-128"/>
                    <a:ea typeface="Kosugi Maru" pitchFamily="2" charset="-128"/>
                  </a:rPr>
                  <a:t>kuro</a:t>
                </a:r>
                <a:r>
                  <a:rPr lang="en-US" altLang="ja-JP" dirty="0" err="1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uto</a:t>
                </a:r>
                <a:r>
                  <a:rPr lang="en-US" altLang="ja-JP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)</a:t>
                </a:r>
                <a:endParaRPr lang="ko-KR" altLang="en-US" dirty="0">
                  <a:solidFill>
                    <a:srgbClr val="28395C"/>
                  </a:solidFill>
                </a:endParaRPr>
              </a:p>
            </p:txBody>
          </p:sp>
        </p:grpSp>
        <p:sp>
          <p:nvSpPr>
            <p:cNvPr id="5" name="십자형 4">
              <a:extLst>
                <a:ext uri="{FF2B5EF4-FFF2-40B4-BE49-F238E27FC236}">
                  <a16:creationId xmlns:a16="http://schemas.microsoft.com/office/drawing/2014/main" id="{2CB700E9-3148-4DA7-A565-96D500C8CB40}"/>
                </a:ext>
              </a:extLst>
            </p:cNvPr>
            <p:cNvSpPr/>
            <p:nvPr/>
          </p:nvSpPr>
          <p:spPr>
            <a:xfrm>
              <a:off x="5817008" y="2703093"/>
              <a:ext cx="557981" cy="557981"/>
            </a:xfrm>
            <a:prstGeom prst="plus">
              <a:avLst>
                <a:gd name="adj" fmla="val 40035"/>
              </a:avLst>
            </a:prstGeom>
            <a:solidFill>
              <a:srgbClr val="2839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36D14F-C7EB-4474-997D-CE2778648246}"/>
                </a:ext>
              </a:extLst>
            </p:cNvPr>
            <p:cNvSpPr txBox="1"/>
            <p:nvPr/>
          </p:nvSpPr>
          <p:spPr>
            <a:xfrm>
              <a:off x="6874796" y="1949392"/>
              <a:ext cx="3906519" cy="2242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altLang="ko-KR" sz="10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Group</a:t>
              </a:r>
            </a:p>
            <a:p>
              <a:pPr algn="ctr">
                <a:lnSpc>
                  <a:spcPts val="8000"/>
                </a:lnSpc>
              </a:pPr>
              <a:r>
                <a:rPr lang="en-US" altLang="ko-KR" sz="10000" b="1" dirty="0">
                  <a:solidFill>
                    <a:srgbClr val="28395C"/>
                  </a:solidFill>
                  <a:highlight>
                    <a:srgbClr val="FFFF99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ware</a:t>
              </a:r>
              <a:endParaRPr lang="ko-KR" altLang="en-US" sz="10000" b="1" dirty="0">
                <a:solidFill>
                  <a:srgbClr val="28395C"/>
                </a:solidFill>
                <a:highlight>
                  <a:srgbClr val="FFFF99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19" name="모서리가 둥근 직사각형 84">
            <a:extLst>
              <a:ext uri="{FF2B5EF4-FFF2-40B4-BE49-F238E27FC236}">
                <a16:creationId xmlns:a16="http://schemas.microsoft.com/office/drawing/2014/main" id="{9F331851-9B4D-42B8-B5CB-D80E8C1A22D2}"/>
              </a:ext>
            </a:extLst>
          </p:cNvPr>
          <p:cNvSpPr/>
          <p:nvPr/>
        </p:nvSpPr>
        <p:spPr>
          <a:xfrm>
            <a:off x="4253170" y="4528467"/>
            <a:ext cx="3685655" cy="346710"/>
          </a:xfrm>
          <a:prstGeom prst="roundRect">
            <a:avLst>
              <a:gd name="adj" fmla="val 50000"/>
            </a:avLst>
          </a:prstGeom>
          <a:solidFill>
            <a:srgbClr val="28395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이름  </a:t>
            </a:r>
            <a:r>
              <a:rPr lang="en-US" altLang="ko-KR" sz="16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KUROWARE</a:t>
            </a:r>
          </a:p>
        </p:txBody>
      </p:sp>
    </p:spTree>
    <p:extLst>
      <p:ext uri="{BB962C8B-B14F-4D97-AF65-F5344CB8AC3E}">
        <p14:creationId xmlns:p14="http://schemas.microsoft.com/office/powerpoint/2010/main" val="383554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 </a:t>
            </a: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| </a:t>
            </a:r>
            <a:r>
              <a:rPr lang="en-US" altLang="ko-KR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 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기능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 project.</a:t>
            </a:r>
            <a:endParaRPr lang="ko-KR" altLang="en-US" sz="3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661BAF15-BB20-4F55-9F25-43420920ACA2}"/>
              </a:ext>
            </a:extLst>
          </p:cNvPr>
          <p:cNvGrpSpPr/>
          <p:nvPr/>
        </p:nvGrpSpPr>
        <p:grpSpPr>
          <a:xfrm>
            <a:off x="648901" y="1202451"/>
            <a:ext cx="5331989" cy="4872413"/>
            <a:chOff x="533444" y="1202451"/>
            <a:chExt cx="5331989" cy="4872413"/>
          </a:xfrm>
        </p:grpSpPr>
        <p:cxnSp>
          <p:nvCxnSpPr>
            <p:cNvPr id="55" name="Google Shape;119;p13">
              <a:extLst>
                <a:ext uri="{FF2B5EF4-FFF2-40B4-BE49-F238E27FC236}">
                  <a16:creationId xmlns:a16="http://schemas.microsoft.com/office/drawing/2014/main" id="{EA73E06C-9973-4828-979C-ED6BB3005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0788" y="1518705"/>
              <a:ext cx="0" cy="669615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F308BAC2-CE2D-45C7-9B18-D75857F40F20}"/>
                </a:ext>
              </a:extLst>
            </p:cNvPr>
            <p:cNvCxnSpPr>
              <a:stCxn id="43" idx="0"/>
            </p:cNvCxnSpPr>
            <p:nvPr/>
          </p:nvCxnSpPr>
          <p:spPr>
            <a:xfrm flipV="1">
              <a:off x="3199436" y="3949915"/>
              <a:ext cx="0" cy="13833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oogle Shape;117;p13">
              <a:extLst>
                <a:ext uri="{FF2B5EF4-FFF2-40B4-BE49-F238E27FC236}">
                  <a16:creationId xmlns:a16="http://schemas.microsoft.com/office/drawing/2014/main" id="{509FB980-622E-4CFA-8E5F-5553981548F8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1363469" y="3660163"/>
              <a:ext cx="0" cy="428090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" name="Google Shape;84;p13">
              <a:extLst>
                <a:ext uri="{FF2B5EF4-FFF2-40B4-BE49-F238E27FC236}">
                  <a16:creationId xmlns:a16="http://schemas.microsoft.com/office/drawing/2014/main" id="{4F6D8F25-A3E0-4882-BD20-EDC80F1C5F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403" y="3276721"/>
              <a:ext cx="5" cy="811532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84;p13">
              <a:extLst>
                <a:ext uri="{FF2B5EF4-FFF2-40B4-BE49-F238E27FC236}">
                  <a16:creationId xmlns:a16="http://schemas.microsoft.com/office/drawing/2014/main" id="{6E57916C-E0AD-4413-A05F-F4C6834BB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35403" y="1820685"/>
              <a:ext cx="5" cy="402174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" name="Google Shape;85;p13">
              <a:extLst>
                <a:ext uri="{FF2B5EF4-FFF2-40B4-BE49-F238E27FC236}">
                  <a16:creationId xmlns:a16="http://schemas.microsoft.com/office/drawing/2014/main" id="{D058DD01-E62A-46F3-A493-CC19E29CFD56}"/>
                </a:ext>
              </a:extLst>
            </p:cNvPr>
            <p:cNvSpPr/>
            <p:nvPr/>
          </p:nvSpPr>
          <p:spPr>
            <a:xfrm>
              <a:off x="2369411" y="1202451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i="0" u="none" strike="noStrike" cap="none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일반 사원 페이지</a:t>
              </a:r>
              <a:endParaRPr sz="1400" b="1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5" name="Google Shape;87;p13">
              <a:extLst>
                <a:ext uri="{FF2B5EF4-FFF2-40B4-BE49-F238E27FC236}">
                  <a16:creationId xmlns:a16="http://schemas.microsoft.com/office/drawing/2014/main" id="{EF38C49B-72E1-4AC7-B125-F0C8C7A19931}"/>
                </a:ext>
              </a:extLst>
            </p:cNvPr>
            <p:cNvSpPr/>
            <p:nvPr/>
          </p:nvSpPr>
          <p:spPr>
            <a:xfrm>
              <a:off x="533444" y="2188320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회원기능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7" name="Google Shape;89;p13">
              <a:extLst>
                <a:ext uri="{FF2B5EF4-FFF2-40B4-BE49-F238E27FC236}">
                  <a16:creationId xmlns:a16="http://schemas.microsoft.com/office/drawing/2014/main" id="{24B4CA5D-6ED7-40A5-A557-24061418ABB3}"/>
                </a:ext>
              </a:extLst>
            </p:cNvPr>
            <p:cNvSpPr/>
            <p:nvPr/>
          </p:nvSpPr>
          <p:spPr>
            <a:xfrm>
              <a:off x="533444" y="2565891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로그인/로그아웃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8" name="Google Shape;90;p13">
              <a:extLst>
                <a:ext uri="{FF2B5EF4-FFF2-40B4-BE49-F238E27FC236}">
                  <a16:creationId xmlns:a16="http://schemas.microsoft.com/office/drawing/2014/main" id="{D6013957-AC10-4506-8879-4D7F17573D25}"/>
                </a:ext>
              </a:extLst>
            </p:cNvPr>
            <p:cNvSpPr/>
            <p:nvPr/>
          </p:nvSpPr>
          <p:spPr>
            <a:xfrm>
              <a:off x="533444" y="2944710"/>
              <a:ext cx="1660050" cy="48429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아이디 찾기</a:t>
              </a:r>
              <a:b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</a:b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비밀번호 재설정</a:t>
              </a:r>
              <a:endPara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9" name="Google Shape;91;p13">
              <a:extLst>
                <a:ext uri="{FF2B5EF4-FFF2-40B4-BE49-F238E27FC236}">
                  <a16:creationId xmlns:a16="http://schemas.microsoft.com/office/drawing/2014/main" id="{9BE64E62-5D53-4455-A2B9-994956DB2AE6}"/>
                </a:ext>
              </a:extLst>
            </p:cNvPr>
            <p:cNvSpPr/>
            <p:nvPr/>
          </p:nvSpPr>
          <p:spPr>
            <a:xfrm>
              <a:off x="4205383" y="2188320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메일기능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0" name="Google Shape;92;p13">
              <a:extLst>
                <a:ext uri="{FF2B5EF4-FFF2-40B4-BE49-F238E27FC236}">
                  <a16:creationId xmlns:a16="http://schemas.microsoft.com/office/drawing/2014/main" id="{F3C2C5F1-D3DA-4074-A9FC-BF593B100F00}"/>
                </a:ext>
              </a:extLst>
            </p:cNvPr>
            <p:cNvSpPr/>
            <p:nvPr/>
          </p:nvSpPr>
          <p:spPr>
            <a:xfrm>
              <a:off x="4205383" y="2565891"/>
              <a:ext cx="1660050" cy="332010"/>
            </a:xfrm>
            <a:prstGeom prst="rect">
              <a:avLst/>
            </a:prstGeom>
            <a:solidFill>
              <a:srgbClr val="FFFF99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메일 쓰기</a:t>
              </a:r>
              <a:endParaRPr sz="120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1" name="Google Shape;93;p13">
              <a:extLst>
                <a:ext uri="{FF2B5EF4-FFF2-40B4-BE49-F238E27FC236}">
                  <a16:creationId xmlns:a16="http://schemas.microsoft.com/office/drawing/2014/main" id="{0F77F861-1E63-44BD-93C7-BB2A65F029DD}"/>
                </a:ext>
              </a:extLst>
            </p:cNvPr>
            <p:cNvSpPr/>
            <p:nvPr/>
          </p:nvSpPr>
          <p:spPr>
            <a:xfrm>
              <a:off x="4205383" y="2944711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 err="1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메일함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2" name="Google Shape;94;p13">
              <a:extLst>
                <a:ext uri="{FF2B5EF4-FFF2-40B4-BE49-F238E27FC236}">
                  <a16:creationId xmlns:a16="http://schemas.microsoft.com/office/drawing/2014/main" id="{F8C10338-61B0-4594-8E45-A66CC7B7EF0A}"/>
                </a:ext>
              </a:extLst>
            </p:cNvPr>
            <p:cNvSpPr/>
            <p:nvPr/>
          </p:nvSpPr>
          <p:spPr>
            <a:xfrm>
              <a:off x="2369411" y="2188320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전자결재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3" name="Google Shape;95;p13">
              <a:extLst>
                <a:ext uri="{FF2B5EF4-FFF2-40B4-BE49-F238E27FC236}">
                  <a16:creationId xmlns:a16="http://schemas.microsoft.com/office/drawing/2014/main" id="{7C651F40-7BCC-4F73-AD04-D98556B200F8}"/>
                </a:ext>
              </a:extLst>
            </p:cNvPr>
            <p:cNvSpPr/>
            <p:nvPr/>
          </p:nvSpPr>
          <p:spPr>
            <a:xfrm>
              <a:off x="2369411" y="2565891"/>
              <a:ext cx="1660050" cy="332010"/>
            </a:xfrm>
            <a:prstGeom prst="rect">
              <a:avLst/>
            </a:prstGeom>
            <a:solidFill>
              <a:srgbClr val="FFFF99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전자결재 기안 작성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4" name="Google Shape;96;p13">
              <a:extLst>
                <a:ext uri="{FF2B5EF4-FFF2-40B4-BE49-F238E27FC236}">
                  <a16:creationId xmlns:a16="http://schemas.microsoft.com/office/drawing/2014/main" id="{72ECAD4D-FABF-42E2-B30F-A0409EBEF8AB}"/>
                </a:ext>
              </a:extLst>
            </p:cNvPr>
            <p:cNvSpPr/>
            <p:nvPr/>
          </p:nvSpPr>
          <p:spPr>
            <a:xfrm>
              <a:off x="2369411" y="2944711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전자</a:t>
              </a:r>
              <a:r>
                <a:rPr lang="ko-KR" sz="120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결재 </a:t>
              </a: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양식함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5" name="Google Shape;97;p13">
              <a:extLst>
                <a:ext uri="{FF2B5EF4-FFF2-40B4-BE49-F238E27FC236}">
                  <a16:creationId xmlns:a16="http://schemas.microsoft.com/office/drawing/2014/main" id="{B1E0BE2C-8F3B-42EC-A705-B483209C02F4}"/>
                </a:ext>
              </a:extLst>
            </p:cNvPr>
            <p:cNvSpPr/>
            <p:nvPr/>
          </p:nvSpPr>
          <p:spPr>
            <a:xfrm>
              <a:off x="2369411" y="3325763"/>
              <a:ext cx="1660050" cy="624152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전자결재 결재함</a:t>
              </a:r>
              <a:b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</a:b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(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요청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대기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진행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완료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참조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반려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)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4" name="Google Shape;99;p13">
              <a:extLst>
                <a:ext uri="{FF2B5EF4-FFF2-40B4-BE49-F238E27FC236}">
                  <a16:creationId xmlns:a16="http://schemas.microsoft.com/office/drawing/2014/main" id="{771464B0-8CC8-430B-91F0-ED21CB56DEA0}"/>
                </a:ext>
              </a:extLst>
            </p:cNvPr>
            <p:cNvSpPr/>
            <p:nvPr/>
          </p:nvSpPr>
          <p:spPr>
            <a:xfrm>
              <a:off x="533444" y="4088253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근태 관리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5" name="Google Shape;100;p13">
              <a:extLst>
                <a:ext uri="{FF2B5EF4-FFF2-40B4-BE49-F238E27FC236}">
                  <a16:creationId xmlns:a16="http://schemas.microsoft.com/office/drawing/2014/main" id="{198966D5-548C-4DA9-836D-A98BC4F20554}"/>
                </a:ext>
              </a:extLst>
            </p:cNvPr>
            <p:cNvSpPr/>
            <p:nvPr/>
          </p:nvSpPr>
          <p:spPr>
            <a:xfrm>
              <a:off x="533444" y="4468057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출퇴근 기록 관리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6" name="Google Shape;101;p13">
              <a:extLst>
                <a:ext uri="{FF2B5EF4-FFF2-40B4-BE49-F238E27FC236}">
                  <a16:creationId xmlns:a16="http://schemas.microsoft.com/office/drawing/2014/main" id="{371F50C9-72FB-4916-A52E-1C0E4A92A09D}"/>
                </a:ext>
              </a:extLst>
            </p:cNvPr>
            <p:cNvSpPr/>
            <p:nvPr/>
          </p:nvSpPr>
          <p:spPr>
            <a:xfrm>
              <a:off x="533444" y="484464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근태 페이지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7" name="Google Shape;102;p13">
              <a:extLst>
                <a:ext uri="{FF2B5EF4-FFF2-40B4-BE49-F238E27FC236}">
                  <a16:creationId xmlns:a16="http://schemas.microsoft.com/office/drawing/2014/main" id="{81E62560-585B-4E75-BD98-53A6D639B9E2}"/>
                </a:ext>
              </a:extLst>
            </p:cNvPr>
            <p:cNvSpPr/>
            <p:nvPr/>
          </p:nvSpPr>
          <p:spPr>
            <a:xfrm>
              <a:off x="533444" y="522346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휴무 신청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8" name="Google Shape;103;p13">
              <a:extLst>
                <a:ext uri="{FF2B5EF4-FFF2-40B4-BE49-F238E27FC236}">
                  <a16:creationId xmlns:a16="http://schemas.microsoft.com/office/drawing/2014/main" id="{92A917FD-BB29-4174-A5C0-15A6F9FC090D}"/>
                </a:ext>
              </a:extLst>
            </p:cNvPr>
            <p:cNvSpPr/>
            <p:nvPr/>
          </p:nvSpPr>
          <p:spPr>
            <a:xfrm>
              <a:off x="533444" y="5604516"/>
              <a:ext cx="1660050" cy="470348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급여 정산서</a:t>
              </a:r>
              <a: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 </a:t>
              </a: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및 </a:t>
              </a:r>
              <a:endParaRPr lang="en-US" altLang="ko-KR" sz="1200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근로계약서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9" name="Google Shape;104;p13">
              <a:extLst>
                <a:ext uri="{FF2B5EF4-FFF2-40B4-BE49-F238E27FC236}">
                  <a16:creationId xmlns:a16="http://schemas.microsoft.com/office/drawing/2014/main" id="{D924D6AA-AF14-4D5A-ABBF-47CEC7BC769C}"/>
                </a:ext>
              </a:extLst>
            </p:cNvPr>
            <p:cNvSpPr/>
            <p:nvPr/>
          </p:nvSpPr>
          <p:spPr>
            <a:xfrm>
              <a:off x="533444" y="3491267"/>
              <a:ext cx="1660050" cy="332010"/>
            </a:xfrm>
            <a:prstGeom prst="rect">
              <a:avLst/>
            </a:prstGeom>
            <a:solidFill>
              <a:srgbClr val="FFFF99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개인 스케쥴 관리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3" name="Google Shape;108;p13">
              <a:extLst>
                <a:ext uri="{FF2B5EF4-FFF2-40B4-BE49-F238E27FC236}">
                  <a16:creationId xmlns:a16="http://schemas.microsoft.com/office/drawing/2014/main" id="{341CC58A-76AA-4CB0-A7BD-B8A085AE8AE9}"/>
                </a:ext>
              </a:extLst>
            </p:cNvPr>
            <p:cNvSpPr/>
            <p:nvPr/>
          </p:nvSpPr>
          <p:spPr>
            <a:xfrm>
              <a:off x="2369411" y="4088253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게시판</a:t>
              </a:r>
              <a:endParaRPr sz="16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5" name="Google Shape;109;p13">
              <a:extLst>
                <a:ext uri="{FF2B5EF4-FFF2-40B4-BE49-F238E27FC236}">
                  <a16:creationId xmlns:a16="http://schemas.microsoft.com/office/drawing/2014/main" id="{9DB55AA3-9FC7-494D-BC6F-3AA5024A4489}"/>
                </a:ext>
              </a:extLst>
            </p:cNvPr>
            <p:cNvSpPr/>
            <p:nvPr/>
          </p:nvSpPr>
          <p:spPr>
            <a:xfrm>
              <a:off x="2369411" y="4468057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전사</a:t>
              </a:r>
              <a: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 </a:t>
              </a: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공지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7" name="Google Shape;111;p13">
              <a:extLst>
                <a:ext uri="{FF2B5EF4-FFF2-40B4-BE49-F238E27FC236}">
                  <a16:creationId xmlns:a16="http://schemas.microsoft.com/office/drawing/2014/main" id="{A6E1DA18-6C6F-48F2-B290-E88B436638FD}"/>
                </a:ext>
              </a:extLst>
            </p:cNvPr>
            <p:cNvSpPr/>
            <p:nvPr/>
          </p:nvSpPr>
          <p:spPr>
            <a:xfrm>
              <a:off x="2369411" y="484464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사내 소프트웨어 관리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8" name="Google Shape;112;p13">
              <a:extLst>
                <a:ext uri="{FF2B5EF4-FFF2-40B4-BE49-F238E27FC236}">
                  <a16:creationId xmlns:a16="http://schemas.microsoft.com/office/drawing/2014/main" id="{AA69E71A-9944-4493-9F0A-8854C09B0409}"/>
                </a:ext>
              </a:extLst>
            </p:cNvPr>
            <p:cNvSpPr/>
            <p:nvPr/>
          </p:nvSpPr>
          <p:spPr>
            <a:xfrm>
              <a:off x="2369411" y="5223464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자유</a:t>
              </a: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게시판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9" name="Google Shape;113;p13">
              <a:extLst>
                <a:ext uri="{FF2B5EF4-FFF2-40B4-BE49-F238E27FC236}">
                  <a16:creationId xmlns:a16="http://schemas.microsoft.com/office/drawing/2014/main" id="{87AC396F-1D4A-4A64-A5E1-29CE3BEB859E}"/>
                </a:ext>
              </a:extLst>
            </p:cNvPr>
            <p:cNvSpPr/>
            <p:nvPr/>
          </p:nvSpPr>
          <p:spPr>
            <a:xfrm>
              <a:off x="4205378" y="4088253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프로젝트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0" name="Google Shape;114;p13">
              <a:extLst>
                <a:ext uri="{FF2B5EF4-FFF2-40B4-BE49-F238E27FC236}">
                  <a16:creationId xmlns:a16="http://schemas.microsoft.com/office/drawing/2014/main" id="{F774C287-245F-41F1-AE75-758B078A26EA}"/>
                </a:ext>
              </a:extLst>
            </p:cNvPr>
            <p:cNvSpPr/>
            <p:nvPr/>
          </p:nvSpPr>
          <p:spPr>
            <a:xfrm>
              <a:off x="4205378" y="4468057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프로젝트 생성 페이지</a:t>
              </a:r>
              <a:endParaRPr sz="120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1" name="Google Shape;115;p13">
              <a:extLst>
                <a:ext uri="{FF2B5EF4-FFF2-40B4-BE49-F238E27FC236}">
                  <a16:creationId xmlns:a16="http://schemas.microsoft.com/office/drawing/2014/main" id="{4262170C-2000-4632-ABEF-5E249EA13DA7}"/>
                </a:ext>
              </a:extLst>
            </p:cNvPr>
            <p:cNvSpPr/>
            <p:nvPr/>
          </p:nvSpPr>
          <p:spPr>
            <a:xfrm>
              <a:off x="4205378" y="4844644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개별 프로젝트 페이지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2" name="Google Shape;116;p13">
              <a:extLst>
                <a:ext uri="{FF2B5EF4-FFF2-40B4-BE49-F238E27FC236}">
                  <a16:creationId xmlns:a16="http://schemas.microsoft.com/office/drawing/2014/main" id="{69C9C16A-3B30-4EF9-BAF8-8F3E3D126E68}"/>
                </a:ext>
              </a:extLst>
            </p:cNvPr>
            <p:cNvSpPr/>
            <p:nvPr/>
          </p:nvSpPr>
          <p:spPr>
            <a:xfrm>
              <a:off x="4205378" y="5223464"/>
              <a:ext cx="1660050" cy="470348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파트 분배 및</a:t>
              </a:r>
              <a:endParaRPr lang="en-US" altLang="ko-KR" sz="1200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프로젝트 진척도</a:t>
              </a:r>
              <a: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 </a:t>
              </a: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확인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53" name="Google Shape;117;p13">
              <a:extLst>
                <a:ext uri="{FF2B5EF4-FFF2-40B4-BE49-F238E27FC236}">
                  <a16:creationId xmlns:a16="http://schemas.microsoft.com/office/drawing/2014/main" id="{6DD44CB3-07AA-41F6-BE72-AE92C5121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3469" y="1820685"/>
              <a:ext cx="0" cy="367635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123;p13">
              <a:extLst>
                <a:ext uri="{FF2B5EF4-FFF2-40B4-BE49-F238E27FC236}">
                  <a16:creationId xmlns:a16="http://schemas.microsoft.com/office/drawing/2014/main" id="{0A196D36-29D7-46C9-BC29-B15B360293B9}"/>
                </a:ext>
              </a:extLst>
            </p:cNvPr>
            <p:cNvCxnSpPr>
              <a:cxnSpLocks/>
            </p:cNvCxnSpPr>
            <p:nvPr/>
          </p:nvCxnSpPr>
          <p:spPr>
            <a:xfrm>
              <a:off x="1363469" y="1820685"/>
              <a:ext cx="3678837" cy="1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B2985A9-58AC-4C5E-B5C4-7419DC4AC0C5}"/>
              </a:ext>
            </a:extLst>
          </p:cNvPr>
          <p:cNvGrpSpPr/>
          <p:nvPr/>
        </p:nvGrpSpPr>
        <p:grpSpPr>
          <a:xfrm>
            <a:off x="6311232" y="1202451"/>
            <a:ext cx="5327994" cy="4353023"/>
            <a:chOff x="6394340" y="1202451"/>
            <a:chExt cx="5327994" cy="4353023"/>
          </a:xfrm>
        </p:grpSpPr>
        <p:cxnSp>
          <p:nvCxnSpPr>
            <p:cNvPr id="125" name="Google Shape;84;p13">
              <a:extLst>
                <a:ext uri="{FF2B5EF4-FFF2-40B4-BE49-F238E27FC236}">
                  <a16:creationId xmlns:a16="http://schemas.microsoft.com/office/drawing/2014/main" id="{8C374E08-7E3C-4D8D-AA93-E28E2F9DD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2309" y="3470660"/>
              <a:ext cx="0" cy="640332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" name="Google Shape;149;p14">
              <a:extLst>
                <a:ext uri="{FF2B5EF4-FFF2-40B4-BE49-F238E27FC236}">
                  <a16:creationId xmlns:a16="http://schemas.microsoft.com/office/drawing/2014/main" id="{1CF8E80D-9A34-4095-B63F-15DF8514A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1212" y="1518705"/>
              <a:ext cx="0" cy="2803403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" name="Google Shape;147;p14">
              <a:extLst>
                <a:ext uri="{FF2B5EF4-FFF2-40B4-BE49-F238E27FC236}">
                  <a16:creationId xmlns:a16="http://schemas.microsoft.com/office/drawing/2014/main" id="{31C8F75F-0741-4E74-AAD9-C08F5026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816" y="1820685"/>
              <a:ext cx="0" cy="374460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" name="Google Shape;148;p14">
              <a:extLst>
                <a:ext uri="{FF2B5EF4-FFF2-40B4-BE49-F238E27FC236}">
                  <a16:creationId xmlns:a16="http://schemas.microsoft.com/office/drawing/2014/main" id="{F610E796-1C7F-4D48-82BD-C2C3624EA8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5671" y="1820685"/>
              <a:ext cx="0" cy="394576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" name="Google Shape;152;p14">
              <a:extLst>
                <a:ext uri="{FF2B5EF4-FFF2-40B4-BE49-F238E27FC236}">
                  <a16:creationId xmlns:a16="http://schemas.microsoft.com/office/drawing/2014/main" id="{9931F288-4ECF-4D40-814D-AAA0B20B8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9527" y="1820685"/>
              <a:ext cx="3318558" cy="10590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5" name="Google Shape;85;p13">
              <a:extLst>
                <a:ext uri="{FF2B5EF4-FFF2-40B4-BE49-F238E27FC236}">
                  <a16:creationId xmlns:a16="http://schemas.microsoft.com/office/drawing/2014/main" id="{5117BAB0-9C53-4427-BE7B-292EA4E52210}"/>
                </a:ext>
              </a:extLst>
            </p:cNvPr>
            <p:cNvSpPr/>
            <p:nvPr/>
          </p:nvSpPr>
          <p:spPr>
            <a:xfrm>
              <a:off x="8162541" y="1202451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관리자</a:t>
              </a:r>
              <a:r>
                <a:rPr lang="ko-KR" altLang="en-US" sz="1400" b="1" i="0" u="none" strike="noStrike" cap="none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 사원 페이지</a:t>
              </a:r>
              <a:endParaRPr sz="1400" b="1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06" name="Google Shape;91;p13">
              <a:extLst>
                <a:ext uri="{FF2B5EF4-FFF2-40B4-BE49-F238E27FC236}">
                  <a16:creationId xmlns:a16="http://schemas.microsoft.com/office/drawing/2014/main" id="{7C59D99A-A9FE-4B62-8B66-D15849B9A469}"/>
                </a:ext>
              </a:extLst>
            </p:cNvPr>
            <p:cNvSpPr/>
            <p:nvPr/>
          </p:nvSpPr>
          <p:spPr>
            <a:xfrm>
              <a:off x="6505535" y="2188320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가입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7" name="Google Shape;92;p13">
              <a:extLst>
                <a:ext uri="{FF2B5EF4-FFF2-40B4-BE49-F238E27FC236}">
                  <a16:creationId xmlns:a16="http://schemas.microsoft.com/office/drawing/2014/main" id="{D7D615E6-2A90-4B07-B8B3-2125C02E42F1}"/>
                </a:ext>
              </a:extLst>
            </p:cNvPr>
            <p:cNvSpPr/>
            <p:nvPr/>
          </p:nvSpPr>
          <p:spPr>
            <a:xfrm>
              <a:off x="6505535" y="2565891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생성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8" name="Google Shape;93;p13">
              <a:extLst>
                <a:ext uri="{FF2B5EF4-FFF2-40B4-BE49-F238E27FC236}">
                  <a16:creationId xmlns:a16="http://schemas.microsoft.com/office/drawing/2014/main" id="{A95F5B8D-35A9-47CC-8AA4-AE3EC902D7B8}"/>
                </a:ext>
              </a:extLst>
            </p:cNvPr>
            <p:cNvSpPr/>
            <p:nvPr/>
          </p:nvSpPr>
          <p:spPr>
            <a:xfrm>
              <a:off x="6505535" y="2944711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로그인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109" name="Google Shape;84;p13">
              <a:extLst>
                <a:ext uri="{FF2B5EF4-FFF2-40B4-BE49-F238E27FC236}">
                  <a16:creationId xmlns:a16="http://schemas.microsoft.com/office/drawing/2014/main" id="{DE1E61C4-AC9A-49C4-BEE8-98A665685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0633" y="3276721"/>
              <a:ext cx="5" cy="811532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0" name="Google Shape;113;p13">
              <a:extLst>
                <a:ext uri="{FF2B5EF4-FFF2-40B4-BE49-F238E27FC236}">
                  <a16:creationId xmlns:a16="http://schemas.microsoft.com/office/drawing/2014/main" id="{DE326E31-F7FD-4180-8198-D8664BACBB7D}"/>
                </a:ext>
              </a:extLst>
            </p:cNvPr>
            <p:cNvSpPr/>
            <p:nvPr/>
          </p:nvSpPr>
          <p:spPr>
            <a:xfrm>
              <a:off x="6394340" y="4088253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 err="1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전자결재관리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1" name="Google Shape;114;p13">
              <a:extLst>
                <a:ext uri="{FF2B5EF4-FFF2-40B4-BE49-F238E27FC236}">
                  <a16:creationId xmlns:a16="http://schemas.microsoft.com/office/drawing/2014/main" id="{D4908037-B321-4463-8151-DB56EE231FB2}"/>
                </a:ext>
              </a:extLst>
            </p:cNvPr>
            <p:cNvSpPr/>
            <p:nvPr/>
          </p:nvSpPr>
          <p:spPr>
            <a:xfrm>
              <a:off x="6394340" y="4468057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관리자 기안 읽기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2" name="Google Shape;115;p13">
              <a:extLst>
                <a:ext uri="{FF2B5EF4-FFF2-40B4-BE49-F238E27FC236}">
                  <a16:creationId xmlns:a16="http://schemas.microsoft.com/office/drawing/2014/main" id="{A2F2087D-6783-4790-8F54-8F0DADC1B6BF}"/>
                </a:ext>
              </a:extLst>
            </p:cNvPr>
            <p:cNvSpPr/>
            <p:nvPr/>
          </p:nvSpPr>
          <p:spPr>
            <a:xfrm>
              <a:off x="6394340" y="4844644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전체 양식 관리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3" name="Google Shape;108;p13">
              <a:extLst>
                <a:ext uri="{FF2B5EF4-FFF2-40B4-BE49-F238E27FC236}">
                  <a16:creationId xmlns:a16="http://schemas.microsoft.com/office/drawing/2014/main" id="{EE22A2B7-12DD-48ED-8BE0-B36D43385584}"/>
                </a:ext>
              </a:extLst>
            </p:cNvPr>
            <p:cNvSpPr/>
            <p:nvPr/>
          </p:nvSpPr>
          <p:spPr>
            <a:xfrm>
              <a:off x="8226317" y="4088253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조직원 관리</a:t>
              </a:r>
            </a:p>
          </p:txBody>
        </p:sp>
        <p:sp>
          <p:nvSpPr>
            <p:cNvPr id="114" name="Google Shape;109;p13">
              <a:extLst>
                <a:ext uri="{FF2B5EF4-FFF2-40B4-BE49-F238E27FC236}">
                  <a16:creationId xmlns:a16="http://schemas.microsoft.com/office/drawing/2014/main" id="{09265424-10E5-4E71-9835-094D1F702743}"/>
                </a:ext>
              </a:extLst>
            </p:cNvPr>
            <p:cNvSpPr/>
            <p:nvPr/>
          </p:nvSpPr>
          <p:spPr>
            <a:xfrm>
              <a:off x="8226317" y="4468057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조직원 추가</a:t>
              </a:r>
            </a:p>
          </p:txBody>
        </p:sp>
        <p:sp>
          <p:nvSpPr>
            <p:cNvPr id="115" name="Google Shape;111;p13">
              <a:extLst>
                <a:ext uri="{FF2B5EF4-FFF2-40B4-BE49-F238E27FC236}">
                  <a16:creationId xmlns:a16="http://schemas.microsoft.com/office/drawing/2014/main" id="{36B78DA8-ADDA-45E6-8D76-BDEB7E021377}"/>
                </a:ext>
              </a:extLst>
            </p:cNvPr>
            <p:cNvSpPr/>
            <p:nvPr/>
          </p:nvSpPr>
          <p:spPr>
            <a:xfrm>
              <a:off x="8226317" y="484464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조직원 정보 수정</a:t>
              </a:r>
            </a:p>
          </p:txBody>
        </p:sp>
        <p:sp>
          <p:nvSpPr>
            <p:cNvPr id="116" name="Google Shape;112;p13">
              <a:extLst>
                <a:ext uri="{FF2B5EF4-FFF2-40B4-BE49-F238E27FC236}">
                  <a16:creationId xmlns:a16="http://schemas.microsoft.com/office/drawing/2014/main" id="{6BDEA7BF-2BC7-4922-B76A-5A64AD66C7E0}"/>
                </a:ext>
              </a:extLst>
            </p:cNvPr>
            <p:cNvSpPr/>
            <p:nvPr/>
          </p:nvSpPr>
          <p:spPr>
            <a:xfrm>
              <a:off x="8226317" y="5223464"/>
              <a:ext cx="1660050" cy="332010"/>
            </a:xfrm>
            <a:prstGeom prst="rect">
              <a:avLst/>
            </a:prstGeom>
            <a:solidFill>
              <a:srgbClr val="FFFF99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조직도 관리</a:t>
              </a:r>
            </a:p>
          </p:txBody>
        </p:sp>
        <p:sp>
          <p:nvSpPr>
            <p:cNvPr id="117" name="Google Shape;113;p13">
              <a:extLst>
                <a:ext uri="{FF2B5EF4-FFF2-40B4-BE49-F238E27FC236}">
                  <a16:creationId xmlns:a16="http://schemas.microsoft.com/office/drawing/2014/main" id="{AE5FC5DF-6ADB-4DBB-A8C5-40F3CC3698CE}"/>
                </a:ext>
              </a:extLst>
            </p:cNvPr>
            <p:cNvSpPr/>
            <p:nvPr/>
          </p:nvSpPr>
          <p:spPr>
            <a:xfrm>
              <a:off x="10062284" y="4088253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>
                <a:buClr>
                  <a:schemeClr val="dk1"/>
                </a:buClr>
              </a:pPr>
              <a:r>
                <a:rPr lang="ko-KR" altLang="en-US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게시판</a:t>
              </a:r>
            </a:p>
          </p:txBody>
        </p:sp>
        <p:sp>
          <p:nvSpPr>
            <p:cNvPr id="118" name="Google Shape;114;p13">
              <a:extLst>
                <a:ext uri="{FF2B5EF4-FFF2-40B4-BE49-F238E27FC236}">
                  <a16:creationId xmlns:a16="http://schemas.microsoft.com/office/drawing/2014/main" id="{E3BDFA1D-BA04-4457-9076-BD0E6C1B6D83}"/>
                </a:ext>
              </a:extLst>
            </p:cNvPr>
            <p:cNvSpPr/>
            <p:nvPr/>
          </p:nvSpPr>
          <p:spPr>
            <a:xfrm>
              <a:off x="10062284" y="4468056"/>
              <a:ext cx="1660050" cy="70859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사내양식</a:t>
              </a:r>
              <a:r>
                <a:rPr lang="en-US" altLang="ko-KR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소프트웨어 등</a:t>
              </a:r>
            </a:p>
            <a:p>
              <a:pPr lvl="0" algn="ctr"/>
              <a:r>
                <a:rPr lang="ko-KR" altLang="en-US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관리자만 접근할 수 있는</a:t>
              </a:r>
            </a:p>
            <a:p>
              <a:pPr lvl="0" algn="ctr"/>
              <a:r>
                <a:rPr lang="ko-KR" altLang="en-US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게시글 등록</a:t>
              </a:r>
            </a:p>
          </p:txBody>
        </p:sp>
        <p:sp>
          <p:nvSpPr>
            <p:cNvPr id="120" name="Google Shape;116;p13">
              <a:extLst>
                <a:ext uri="{FF2B5EF4-FFF2-40B4-BE49-F238E27FC236}">
                  <a16:creationId xmlns:a16="http://schemas.microsoft.com/office/drawing/2014/main" id="{C477F03E-F778-4687-AE89-2B60E8B1749F}"/>
                </a:ext>
              </a:extLst>
            </p:cNvPr>
            <p:cNvSpPr/>
            <p:nvPr/>
          </p:nvSpPr>
          <p:spPr>
            <a:xfrm>
              <a:off x="10062284" y="522346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모든 게시글 관리</a:t>
              </a:r>
            </a:p>
          </p:txBody>
        </p:sp>
        <p:sp>
          <p:nvSpPr>
            <p:cNvPr id="121" name="Google Shape;87;p13">
              <a:extLst>
                <a:ext uri="{FF2B5EF4-FFF2-40B4-BE49-F238E27FC236}">
                  <a16:creationId xmlns:a16="http://schemas.microsoft.com/office/drawing/2014/main" id="{EBCE7E44-7F90-4F7B-B0BC-D12F0FF24F5F}"/>
                </a:ext>
              </a:extLst>
            </p:cNvPr>
            <p:cNvSpPr/>
            <p:nvPr/>
          </p:nvSpPr>
          <p:spPr>
            <a:xfrm>
              <a:off x="9823000" y="2195145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관리</a:t>
              </a:r>
              <a:endPara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22" name="Google Shape;89;p13">
              <a:extLst>
                <a:ext uri="{FF2B5EF4-FFF2-40B4-BE49-F238E27FC236}">
                  <a16:creationId xmlns:a16="http://schemas.microsoft.com/office/drawing/2014/main" id="{E66102F5-6E86-45DE-9EC6-9B7BFAFE0D5B}"/>
                </a:ext>
              </a:extLst>
            </p:cNvPr>
            <p:cNvSpPr/>
            <p:nvPr/>
          </p:nvSpPr>
          <p:spPr>
            <a:xfrm>
              <a:off x="9823000" y="2572716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정보 수정</a:t>
              </a:r>
            </a:p>
          </p:txBody>
        </p:sp>
        <p:sp>
          <p:nvSpPr>
            <p:cNvPr id="123" name="Google Shape;90;p13">
              <a:extLst>
                <a:ext uri="{FF2B5EF4-FFF2-40B4-BE49-F238E27FC236}">
                  <a16:creationId xmlns:a16="http://schemas.microsoft.com/office/drawing/2014/main" id="{76EC8F96-DCD7-4E1A-9736-FB1F4B4B9259}"/>
                </a:ext>
              </a:extLst>
            </p:cNvPr>
            <p:cNvSpPr/>
            <p:nvPr/>
          </p:nvSpPr>
          <p:spPr>
            <a:xfrm>
              <a:off x="9823000" y="2951536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관리자 정보 수정</a:t>
              </a:r>
            </a:p>
          </p:txBody>
        </p:sp>
        <p:sp>
          <p:nvSpPr>
            <p:cNvPr id="124" name="Google Shape;104;p13">
              <a:extLst>
                <a:ext uri="{FF2B5EF4-FFF2-40B4-BE49-F238E27FC236}">
                  <a16:creationId xmlns:a16="http://schemas.microsoft.com/office/drawing/2014/main" id="{808CBF1D-FCD8-46F4-A304-F028DB2107D8}"/>
                </a:ext>
              </a:extLst>
            </p:cNvPr>
            <p:cNvSpPr/>
            <p:nvPr/>
          </p:nvSpPr>
          <p:spPr>
            <a:xfrm>
              <a:off x="9823000" y="3332588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스케쥴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382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개발 환경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development environment.</a:t>
            </a:r>
            <a:endParaRPr lang="ko-KR" altLang="en-US" sz="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57FA45C-7034-40EF-9A02-AA50482C49AB}"/>
              </a:ext>
            </a:extLst>
          </p:cNvPr>
          <p:cNvGrpSpPr/>
          <p:nvPr/>
        </p:nvGrpSpPr>
        <p:grpSpPr>
          <a:xfrm>
            <a:off x="1063622" y="1055126"/>
            <a:ext cx="4606692" cy="5186281"/>
            <a:chOff x="1169759" y="2651506"/>
            <a:chExt cx="3474230" cy="1773193"/>
          </a:xfrm>
        </p:grpSpPr>
        <p:sp>
          <p:nvSpPr>
            <p:cNvPr id="64" name="원호 63">
              <a:extLst>
                <a:ext uri="{FF2B5EF4-FFF2-40B4-BE49-F238E27FC236}">
                  <a16:creationId xmlns:a16="http://schemas.microsoft.com/office/drawing/2014/main" id="{CF9431D2-7D52-464C-8DB3-23B9B5F8C8FF}"/>
                </a:ext>
              </a:extLst>
            </p:cNvPr>
            <p:cNvSpPr/>
            <p:nvPr/>
          </p:nvSpPr>
          <p:spPr>
            <a:xfrm rot="16200000">
              <a:off x="1169760" y="2665119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B8C070BF-2332-47B2-8C06-C283437243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4238"/>
              <a:ext cx="1152000" cy="709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F900BC7-C2EB-4158-AF24-FFB3927D795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761" y="2809581"/>
              <a:ext cx="53" cy="1469233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원호 66">
              <a:extLst>
                <a:ext uri="{FF2B5EF4-FFF2-40B4-BE49-F238E27FC236}">
                  <a16:creationId xmlns:a16="http://schemas.microsoft.com/office/drawing/2014/main" id="{F53746DF-3707-4E1C-86D2-816933610944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BE0C265-110C-4726-A1AB-EE49751751E7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4EF5A28D-BC5E-4D31-B193-8B4092759346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40701024-E007-47A1-85A5-CB692CF94D39}"/>
                </a:ext>
              </a:extLst>
            </p:cNvPr>
            <p:cNvCxnSpPr>
              <a:cxnSpLocks/>
              <a:stCxn id="69" idx="0"/>
              <a:endCxn id="71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32F1ED24-AB77-4E76-9C09-1855D1306D45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F4E6DE6F-AE41-41C3-801B-ED40541C90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1506"/>
              <a:ext cx="1326695" cy="804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140D27C-833C-4893-8012-4F9B2697985F}"/>
              </a:ext>
            </a:extLst>
          </p:cNvPr>
          <p:cNvGrpSpPr/>
          <p:nvPr/>
        </p:nvGrpSpPr>
        <p:grpSpPr>
          <a:xfrm>
            <a:off x="3715876" y="1055126"/>
            <a:ext cx="4415140" cy="5167807"/>
            <a:chOff x="3170010" y="2649228"/>
            <a:chExt cx="3329767" cy="1771631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05663A7-07C5-483F-840D-0223C68A6F83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원호 74">
              <a:extLst>
                <a:ext uri="{FF2B5EF4-FFF2-40B4-BE49-F238E27FC236}">
                  <a16:creationId xmlns:a16="http://schemas.microsoft.com/office/drawing/2014/main" id="{90821EA1-E9F8-40DE-AFA5-E8C0CF45E146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961A5BC5-64DF-4CEA-B194-3777356FFDD1}"/>
                </a:ext>
              </a:extLst>
            </p:cNvPr>
            <p:cNvCxnSpPr>
              <a:cxnSpLocks/>
              <a:stCxn id="75" idx="0"/>
              <a:endCxn id="77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원호 76">
              <a:extLst>
                <a:ext uri="{FF2B5EF4-FFF2-40B4-BE49-F238E27FC236}">
                  <a16:creationId xmlns:a16="http://schemas.microsoft.com/office/drawing/2014/main" id="{A68F4F09-5836-4E61-8C79-3CC2012F2DFF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56E49B1A-3B86-47B9-BF80-8B0972633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72590CA-4093-4765-8070-4E06014F30AD}"/>
              </a:ext>
            </a:extLst>
          </p:cNvPr>
          <p:cNvGrpSpPr/>
          <p:nvPr/>
        </p:nvGrpSpPr>
        <p:grpSpPr>
          <a:xfrm>
            <a:off x="6357245" y="1055126"/>
            <a:ext cx="2843805" cy="5145686"/>
            <a:chOff x="6997755" y="2075490"/>
            <a:chExt cx="2144713" cy="1771631"/>
          </a:xfrm>
        </p:grpSpPr>
        <p:sp>
          <p:nvSpPr>
            <p:cNvPr id="80" name="원호 79">
              <a:extLst>
                <a:ext uri="{FF2B5EF4-FFF2-40B4-BE49-F238E27FC236}">
                  <a16:creationId xmlns:a16="http://schemas.microsoft.com/office/drawing/2014/main" id="{3EA5302F-329C-4948-BBD8-4B9A91F9FDB0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0AAF6F69-1752-4B67-BAD2-9DAEC7D3DF74}"/>
                </a:ext>
              </a:extLst>
            </p:cNvPr>
            <p:cNvCxnSpPr>
              <a:cxnSpLocks/>
              <a:endCxn id="82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원호 81">
              <a:extLst>
                <a:ext uri="{FF2B5EF4-FFF2-40B4-BE49-F238E27FC236}">
                  <a16:creationId xmlns:a16="http://schemas.microsoft.com/office/drawing/2014/main" id="{C840B7FD-2897-4639-8997-D68B3074094D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F7BD033-9A64-4F7A-AD42-25EAC7C6FC8A}"/>
                </a:ext>
              </a:extLst>
            </p:cNvPr>
            <p:cNvCxnSpPr>
              <a:cxnSpLocks/>
              <a:stCxn id="82" idx="0"/>
              <a:endCxn id="80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888C628E-22B9-4FDB-8062-0AC65524DFDD}"/>
              </a:ext>
            </a:extLst>
          </p:cNvPr>
          <p:cNvGrpSpPr/>
          <p:nvPr/>
        </p:nvGrpSpPr>
        <p:grpSpPr>
          <a:xfrm rot="10800000">
            <a:off x="9009498" y="1052742"/>
            <a:ext cx="2118878" cy="5155470"/>
            <a:chOff x="10625816" y="4559325"/>
            <a:chExt cx="1597995" cy="1759488"/>
          </a:xfrm>
        </p:grpSpPr>
        <p:sp>
          <p:nvSpPr>
            <p:cNvPr id="92" name="원호 91">
              <a:extLst>
                <a:ext uri="{FF2B5EF4-FFF2-40B4-BE49-F238E27FC236}">
                  <a16:creationId xmlns:a16="http://schemas.microsoft.com/office/drawing/2014/main" id="{0D41FBB5-CDDA-4326-B90F-D7D0B85E44D6}"/>
                </a:ext>
              </a:extLst>
            </p:cNvPr>
            <p:cNvSpPr/>
            <p:nvPr/>
          </p:nvSpPr>
          <p:spPr>
            <a:xfrm rot="16200000">
              <a:off x="10625817" y="4561177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F0E0AACA-40A9-4162-A9CE-525CA32EE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80" y="4559325"/>
              <a:ext cx="1152000" cy="709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BAA096C-85EE-47B2-AB93-04595A2BC9D9}"/>
                </a:ext>
              </a:extLst>
            </p:cNvPr>
            <p:cNvCxnSpPr>
              <a:cxnSpLocks/>
            </p:cNvCxnSpPr>
            <p:nvPr/>
          </p:nvCxnSpPr>
          <p:spPr>
            <a:xfrm>
              <a:off x="10625818" y="4703072"/>
              <a:ext cx="53" cy="1469233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원호 94">
              <a:extLst>
                <a:ext uri="{FF2B5EF4-FFF2-40B4-BE49-F238E27FC236}">
                  <a16:creationId xmlns:a16="http://schemas.microsoft.com/office/drawing/2014/main" id="{D87C94B7-1168-4A95-B885-FFBDC3E4AD2C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3CA7BF4-CE20-43CC-ABD5-A62B14751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4143EF55-E4CE-4534-AC75-1F536D38C2A7}"/>
              </a:ext>
            </a:extLst>
          </p:cNvPr>
          <p:cNvSpPr/>
          <p:nvPr/>
        </p:nvSpPr>
        <p:spPr>
          <a:xfrm>
            <a:off x="2262676" y="944707"/>
            <a:ext cx="749209" cy="280928"/>
          </a:xfrm>
          <a:prstGeom prst="roundRect">
            <a:avLst/>
          </a:prstGeom>
          <a:solidFill>
            <a:srgbClr val="28395C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1050" b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환경</a:t>
            </a:r>
            <a:endParaRPr lang="en-US" altLang="ko-KR" sz="4000" b="1" kern="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D6DA81D2-80BC-40B5-8115-386DCA328C23}"/>
              </a:ext>
            </a:extLst>
          </p:cNvPr>
          <p:cNvSpPr/>
          <p:nvPr/>
        </p:nvSpPr>
        <p:spPr>
          <a:xfrm>
            <a:off x="3632936" y="6062551"/>
            <a:ext cx="749209" cy="280928"/>
          </a:xfrm>
          <a:prstGeom prst="roundRect">
            <a:avLst/>
          </a:prstGeom>
          <a:solidFill>
            <a:srgbClr val="EDEDED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1050" b="1" kern="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언어</a:t>
            </a:r>
            <a:endParaRPr lang="en-US" altLang="ko-KR" sz="4000" b="1" kern="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DE14E1F9-79C6-4E4F-AEE6-7D7BCFA73BFF}"/>
              </a:ext>
            </a:extLst>
          </p:cNvPr>
          <p:cNvSpPr/>
          <p:nvPr/>
        </p:nvSpPr>
        <p:spPr>
          <a:xfrm>
            <a:off x="6325149" y="6062551"/>
            <a:ext cx="424801" cy="280928"/>
          </a:xfrm>
          <a:prstGeom prst="roundRect">
            <a:avLst/>
          </a:prstGeom>
          <a:solidFill>
            <a:srgbClr val="EDEDED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050" b="1" kern="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endParaRPr lang="en-US" altLang="ko-KR" sz="4000" b="1" kern="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1F46DA95-C19E-41C5-90D9-F0165D0EA918}"/>
              </a:ext>
            </a:extLst>
          </p:cNvPr>
          <p:cNvSpPr/>
          <p:nvPr/>
        </p:nvSpPr>
        <p:spPr>
          <a:xfrm>
            <a:off x="8798575" y="6062551"/>
            <a:ext cx="1576749" cy="280928"/>
          </a:xfrm>
          <a:prstGeom prst="roundRect">
            <a:avLst/>
          </a:prstGeom>
          <a:solidFill>
            <a:srgbClr val="28395C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1050" b="1" ker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형상관리 및 데이터 관리</a:t>
            </a:r>
            <a:endParaRPr lang="en-US" altLang="ko-KR" sz="4000" b="1" kern="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075" name="Picture 3" descr="파일:Spring Framework Logo 2018.svg - 위키백과, 우리 모두의 백과사전">
            <a:extLst>
              <a:ext uri="{FF2B5EF4-FFF2-40B4-BE49-F238E27FC236}">
                <a16:creationId xmlns:a16="http://schemas.microsoft.com/office/drawing/2014/main" id="{0574E58A-333A-4451-B4E0-6BD855A9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262" y="1627621"/>
            <a:ext cx="1523332" cy="39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5 essential performance tips for MySQL">
            <a:extLst>
              <a:ext uri="{FF2B5EF4-FFF2-40B4-BE49-F238E27FC236}">
                <a16:creationId xmlns:a16="http://schemas.microsoft.com/office/drawing/2014/main" id="{C2001C12-A9BA-4DC5-9C99-CC7BBD2EE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16" b="90562" l="10000" r="90000">
                        <a14:foregroundMark x1="42625" y1="9888" x2="50625" y2="7865"/>
                        <a14:foregroundMark x1="50625" y1="7865" x2="60625" y2="10562"/>
                        <a14:foregroundMark x1="42250" y1="88090" x2="52125" y2="90112"/>
                        <a14:foregroundMark x1="66000" y1="90337" x2="60000" y2="905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05" y="3613304"/>
            <a:ext cx="1784792" cy="99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Apache Tomcat – Logos Download">
            <a:extLst>
              <a:ext uri="{FF2B5EF4-FFF2-40B4-BE49-F238E27FC236}">
                <a16:creationId xmlns:a16="http://schemas.microsoft.com/office/drawing/2014/main" id="{B2923547-973A-413D-B1C1-C9D2A3D19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271" y="4778228"/>
            <a:ext cx="1582017" cy="85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Spring Boot 2 Migration (스프링부트 마이그레이션) 검토 내용 ...">
            <a:extLst>
              <a:ext uri="{FF2B5EF4-FFF2-40B4-BE49-F238E27FC236}">
                <a16:creationId xmlns:a16="http://schemas.microsoft.com/office/drawing/2014/main" id="{B2D54218-6109-49DA-BAC5-1400F6BF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817" y="2156192"/>
            <a:ext cx="1001755" cy="52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ontents | 토리맘의 한글라이즈 프로젝트">
            <a:extLst>
              <a:ext uri="{FF2B5EF4-FFF2-40B4-BE49-F238E27FC236}">
                <a16:creationId xmlns:a16="http://schemas.microsoft.com/office/drawing/2014/main" id="{AF4A9774-4CE2-47D3-A09C-D0F74A0A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754" y="2059683"/>
            <a:ext cx="1364916" cy="73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Gradle - 위키백과, 우리 모두의 백과사전">
            <a:extLst>
              <a:ext uri="{FF2B5EF4-FFF2-40B4-BE49-F238E27FC236}">
                <a16:creationId xmlns:a16="http://schemas.microsoft.com/office/drawing/2014/main" id="{BA2227CC-521B-4D4F-846D-F3C7AB83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49" y="2793598"/>
            <a:ext cx="2278459" cy="79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Java Logo, symbol, meaning, history, PNG">
            <a:extLst>
              <a:ext uri="{FF2B5EF4-FFF2-40B4-BE49-F238E27FC236}">
                <a16:creationId xmlns:a16="http://schemas.microsoft.com/office/drawing/2014/main" id="{12EA815B-C8DE-42CB-8117-F416651CD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196" y="1203704"/>
            <a:ext cx="1654153" cy="9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Css Html Js Logo Stock Illustrations – 109 Css Html Js Logo Stock  Illustrations, Vectors &amp; Clipart - Dreamstime">
            <a:extLst>
              <a:ext uri="{FF2B5EF4-FFF2-40B4-BE49-F238E27FC236}">
                <a16:creationId xmlns:a16="http://schemas.microsoft.com/office/drawing/2014/main" id="{3D28B01B-CA1A-4F65-99C4-506D2475D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125" r="90000">
                        <a14:foregroundMark x1="9125" y1="32708" x2="9125" y2="27292"/>
                        <a14:foregroundMark x1="87500" y1="29583" x2="74250" y2="62708"/>
                        <a14:foregroundMark x1="74250" y1="62708" x2="88875" y2="35000"/>
                        <a14:foregroundMark x1="14625" y1="31875" x2="23375" y2="32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591" y="1982945"/>
            <a:ext cx="2064300" cy="123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파일:JQuery-Logo.svg - 위키백과, 우리 모두의 백과사전">
            <a:extLst>
              <a:ext uri="{FF2B5EF4-FFF2-40B4-BE49-F238E27FC236}">
                <a16:creationId xmlns:a16="http://schemas.microsoft.com/office/drawing/2014/main" id="{847E9E98-4559-424B-8A05-15CAA0078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64" y="3055823"/>
            <a:ext cx="1945665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AJAX training institute in Gwalior | AJAX classes in Gwalior | Best AJAX  Course in Gwalior | AJAX training in Gwalior | AJAX training | training on  AJAX">
            <a:extLst>
              <a:ext uri="{FF2B5EF4-FFF2-40B4-BE49-F238E27FC236}">
                <a16:creationId xmlns:a16="http://schemas.microsoft.com/office/drawing/2014/main" id="{24CA4CA1-48B4-4D06-B305-1D1C8C26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5" y="3651647"/>
            <a:ext cx="1526944" cy="65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3" name="Picture 31" descr="Lombok라이브러리">
            <a:extLst>
              <a:ext uri="{FF2B5EF4-FFF2-40B4-BE49-F238E27FC236}">
                <a16:creationId xmlns:a16="http://schemas.microsoft.com/office/drawing/2014/main" id="{21284FCA-8FB6-4FB2-99C8-38DEBBD67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91" y="1554686"/>
            <a:ext cx="1116498" cy="93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5" name="Picture 33" descr="Download - Thymeleaf">
            <a:extLst>
              <a:ext uri="{FF2B5EF4-FFF2-40B4-BE49-F238E27FC236}">
                <a16:creationId xmlns:a16="http://schemas.microsoft.com/office/drawing/2014/main" id="{F5216467-46CC-4957-A9D2-65A571E6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85" y="4417293"/>
            <a:ext cx="2237969" cy="45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7" name="Picture 35" descr="Bootstrap 4 Logo Png Clipart , Png Download - Bootstrap 4 Logo Png, Transparent  Png - kindpng">
            <a:extLst>
              <a:ext uri="{FF2B5EF4-FFF2-40B4-BE49-F238E27FC236}">
                <a16:creationId xmlns:a16="http://schemas.microsoft.com/office/drawing/2014/main" id="{E71459EB-E1C7-4D2E-B65A-33D00A2A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39" y="4955346"/>
            <a:ext cx="840605" cy="81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9" name="Picture 37" descr="Notion Labs, Inc. Logo Vector Download - (.SVG + .PNG) - Logovectordl.Com">
            <a:extLst>
              <a:ext uri="{FF2B5EF4-FFF2-40B4-BE49-F238E27FC236}">
                <a16:creationId xmlns:a16="http://schemas.microsoft.com/office/drawing/2014/main" id="{7F7B98FA-B5AE-431C-9463-8EE7A1DA8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660" y="4927999"/>
            <a:ext cx="1696263" cy="94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1" name="Picture 39" descr="ERDCloud">
            <a:extLst>
              <a:ext uri="{FF2B5EF4-FFF2-40B4-BE49-F238E27FC236}">
                <a16:creationId xmlns:a16="http://schemas.microsoft.com/office/drawing/2014/main" id="{61FC080B-09E9-4951-9E09-F5B0E6D3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778" b="89778" l="4000" r="97333">
                        <a14:foregroundMark x1="24000" y1="71556" x2="24000" y2="71556"/>
                        <a14:foregroundMark x1="4000" y1="52000" x2="4000" y2="52000"/>
                        <a14:foregroundMark x1="47111" y1="62667" x2="47111" y2="62667"/>
                        <a14:foregroundMark x1="58222" y1="64000" x2="58222" y2="64000"/>
                        <a14:foregroundMark x1="80444" y1="71556" x2="80444" y2="71556"/>
                        <a14:foregroundMark x1="97333" y1="56889" x2="97333" y2="5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674" y="379100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" name="Picture 41" descr="GitHub Logo, symbol, meaning, history, PNG">
            <a:extLst>
              <a:ext uri="{FF2B5EF4-FFF2-40B4-BE49-F238E27FC236}">
                <a16:creationId xmlns:a16="http://schemas.microsoft.com/office/drawing/2014/main" id="{64CF2D59-78FB-4B9B-8BFE-1F6BB673B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00" y="2023569"/>
            <a:ext cx="1318027" cy="74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5" name="Picture 43" descr="Git - Logo Downloads">
            <a:extLst>
              <a:ext uri="{FF2B5EF4-FFF2-40B4-BE49-F238E27FC236}">
                <a16:creationId xmlns:a16="http://schemas.microsoft.com/office/drawing/2014/main" id="{60A54B81-3F02-40D9-A367-18FDA3056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240" y="1316453"/>
            <a:ext cx="1093831" cy="45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7" name="Picture 45" descr="Sourcetree Logo PNG Vectors Free Download">
            <a:extLst>
              <a:ext uri="{FF2B5EF4-FFF2-40B4-BE49-F238E27FC236}">
                <a16:creationId xmlns:a16="http://schemas.microsoft.com/office/drawing/2014/main" id="{6BAE0F57-C20C-4CC7-9EAE-D021FD740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32" y="1984193"/>
            <a:ext cx="597639" cy="75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3" name="Picture 51" descr="파일:Visual Studio Code 1.35 icon.svg - 위키백과, 우리 모두의 백과사전">
            <a:extLst>
              <a:ext uri="{FF2B5EF4-FFF2-40B4-BE49-F238E27FC236}">
                <a16:creationId xmlns:a16="http://schemas.microsoft.com/office/drawing/2014/main" id="{A5E5283B-C53C-422C-A9DE-426A58AA0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364" y="3667865"/>
            <a:ext cx="854062" cy="85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53" descr="File:Google Drive logo.png - Wikimedia Commons">
            <a:extLst>
              <a:ext uri="{FF2B5EF4-FFF2-40B4-BE49-F238E27FC236}">
                <a16:creationId xmlns:a16="http://schemas.microsoft.com/office/drawing/2014/main" id="{5FB12706-3B1C-4B5D-818E-AB440F613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023" y="2995610"/>
            <a:ext cx="990875" cy="89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55" descr="FullCalendar API | Drupal.org">
            <a:extLst>
              <a:ext uri="{FF2B5EF4-FFF2-40B4-BE49-F238E27FC236}">
                <a16:creationId xmlns:a16="http://schemas.microsoft.com/office/drawing/2014/main" id="{334ACCE8-C7D5-43D6-9402-0A4529B01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50" y="2416873"/>
            <a:ext cx="2045588" cy="65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9" name="Picture 57" descr="마이바티스(MyBatis) 동적 쿼리 Java로 만들기.">
            <a:extLst>
              <a:ext uri="{FF2B5EF4-FFF2-40B4-BE49-F238E27FC236}">
                <a16:creationId xmlns:a16="http://schemas.microsoft.com/office/drawing/2014/main" id="{F68E0AD0-BB63-4E00-AAFC-361581E3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373" y="1635472"/>
            <a:ext cx="1161692" cy="87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1" name="Picture 59" descr="Android] 카카오맵을 2개 이상 ADD했을 때 발생하는 오류 대처 방법! DaumMap does not support that  two or more">
            <a:extLst>
              <a:ext uri="{FF2B5EF4-FFF2-40B4-BE49-F238E27FC236}">
                <a16:creationId xmlns:a16="http://schemas.microsoft.com/office/drawing/2014/main" id="{EE2732B3-08E7-484C-847D-F607EEA5C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314" y="3125924"/>
            <a:ext cx="1042809" cy="79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F9F4E0-FEDB-4C67-B5E9-1E8037B214B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383949" y="3384156"/>
            <a:ext cx="1152525" cy="381000"/>
          </a:xfrm>
          <a:prstGeom prst="rect">
            <a:avLst/>
          </a:prstGeom>
        </p:spPr>
      </p:pic>
      <p:pic>
        <p:nvPicPr>
          <p:cNvPr id="3135" name="Picture 63" descr="GitHub - quilljs/quill: Quill is a modern WYSIWYG editor built for  compatibility and extensibility.">
            <a:extLst>
              <a:ext uri="{FF2B5EF4-FFF2-40B4-BE49-F238E27FC236}">
                <a16:creationId xmlns:a16="http://schemas.microsoft.com/office/drawing/2014/main" id="{06803186-C2F8-48AE-9909-1567ACACB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681" y="4041197"/>
            <a:ext cx="1264862" cy="75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7" name="Picture 65" descr="jQuery Datatable with amChart - Techno Herder">
            <a:extLst>
              <a:ext uri="{FF2B5EF4-FFF2-40B4-BE49-F238E27FC236}">
                <a16:creationId xmlns:a16="http://schemas.microsoft.com/office/drawing/2014/main" id="{3268B2B2-AE90-4B42-920F-4F3708BC8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900" y="4917442"/>
            <a:ext cx="2141892" cy="77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haisins.epac.to/wordpress/wp-content/uploads/2018/01/oracle-cloud.png">
            <a:extLst>
              <a:ext uri="{FF2B5EF4-FFF2-40B4-BE49-F238E27FC236}">
                <a16:creationId xmlns:a16="http://schemas.microsoft.com/office/drawing/2014/main" id="{95324279-AC80-4B61-8650-8997D6D4D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369" y="4297948"/>
            <a:ext cx="1248780" cy="65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336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7674435" y="2804011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김관리의 직장인 </a:t>
            </a:r>
            <a:r>
              <a:rPr lang="en-US" altLang="ko-KR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</a:t>
            </a:r>
            <a:endParaRPr lang="ko-KR" altLang="en-US" sz="2800" b="1" dirty="0">
              <a:solidFill>
                <a:srgbClr val="28395C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7894079" y="3352542"/>
            <a:ext cx="3296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신규 회사 관리자인 김관리의</a:t>
            </a:r>
            <a:endParaRPr lang="en-US" altLang="ko-KR" sz="16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페이지</a:t>
            </a:r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사용기</a:t>
            </a:r>
            <a:endParaRPr lang="ko-KR" altLang="en-US" sz="16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942288" y="690109"/>
            <a:ext cx="4472405" cy="1817573"/>
            <a:chOff x="992305" y="476250"/>
            <a:chExt cx="4472405" cy="1817573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A95C66-54BE-488D-A55F-BE15203DF8FE}"/>
                </a:ext>
              </a:extLst>
            </p:cNvPr>
            <p:cNvSpPr txBox="1"/>
            <p:nvPr/>
          </p:nvSpPr>
          <p:spPr>
            <a:xfrm>
              <a:off x="1202101" y="640624"/>
              <a:ext cx="4041491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발표자</a:t>
              </a:r>
              <a:b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</a:b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</a:t>
              </a:r>
              <a:r>
                <a:rPr lang="ko-KR" altLang="en-US" sz="54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김지은</a:t>
              </a:r>
              <a:endParaRPr lang="en-US" altLang="ko-KR" sz="28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                               </a:t>
              </a:r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입니다</a:t>
              </a: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  <a:endPara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60" y="2938204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1CF732-77B6-43A0-A50F-48C0000C43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17" y="3040454"/>
            <a:ext cx="3208051" cy="28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90818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630</Words>
  <Application>Microsoft Office PowerPoint</Application>
  <PresentationFormat>와이드스크린</PresentationFormat>
  <Paragraphs>203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Kosugi Maru</vt:lpstr>
      <vt:lpstr>나눔고딕OTF ExtraBold</vt:lpstr>
      <vt:lpstr>나눔스퀘어OTF</vt:lpstr>
      <vt:lpstr>나눔스퀘어OTF_ac</vt:lpstr>
      <vt:lpstr>맑은 고딕</vt:lpstr>
      <vt:lpstr>맑은 고딕</vt:lpstr>
      <vt:lpstr>Arial</vt:lpstr>
      <vt:lpstr>7_Office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89</cp:revision>
  <dcterms:created xsi:type="dcterms:W3CDTF">2021-10-12T06:04:13Z</dcterms:created>
  <dcterms:modified xsi:type="dcterms:W3CDTF">2022-10-06T06:12:14Z</dcterms:modified>
</cp:coreProperties>
</file>